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Default Extension="emf" ContentType="image/x-emf"/>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Default Extension="gif" ContentType="image/gif"/>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79" r:id="rId3"/>
  </p:sldMasterIdLst>
  <p:notesMasterIdLst>
    <p:notesMasterId r:id="rId60"/>
  </p:notesMasterIdLst>
  <p:sldIdLst>
    <p:sldId id="264" r:id="rId4"/>
    <p:sldId id="262" r:id="rId5"/>
    <p:sldId id="271" r:id="rId6"/>
    <p:sldId id="272" r:id="rId7"/>
    <p:sldId id="294" r:id="rId8"/>
    <p:sldId id="274" r:id="rId9"/>
    <p:sldId id="275" r:id="rId10"/>
    <p:sldId id="276" r:id="rId11"/>
    <p:sldId id="277" r:id="rId12"/>
    <p:sldId id="335" r:id="rId13"/>
    <p:sldId id="279" r:id="rId14"/>
    <p:sldId id="280" r:id="rId15"/>
    <p:sldId id="311" r:id="rId16"/>
    <p:sldId id="319" r:id="rId17"/>
    <p:sldId id="320" r:id="rId18"/>
    <p:sldId id="321" r:id="rId19"/>
    <p:sldId id="322" r:id="rId20"/>
    <p:sldId id="282" r:id="rId21"/>
    <p:sldId id="283" r:id="rId22"/>
    <p:sldId id="284" r:id="rId23"/>
    <p:sldId id="285" r:id="rId24"/>
    <p:sldId id="286" r:id="rId25"/>
    <p:sldId id="287" r:id="rId26"/>
    <p:sldId id="288" r:id="rId27"/>
    <p:sldId id="289" r:id="rId28"/>
    <p:sldId id="290" r:id="rId29"/>
    <p:sldId id="291" r:id="rId30"/>
    <p:sldId id="273" r:id="rId31"/>
    <p:sldId id="293" r:id="rId32"/>
    <p:sldId id="295" r:id="rId33"/>
    <p:sldId id="296" r:id="rId34"/>
    <p:sldId id="297" r:id="rId35"/>
    <p:sldId id="331" r:id="rId36"/>
    <p:sldId id="332" r:id="rId37"/>
    <p:sldId id="298" r:id="rId38"/>
    <p:sldId id="300" r:id="rId39"/>
    <p:sldId id="299" r:id="rId40"/>
    <p:sldId id="327" r:id="rId41"/>
    <p:sldId id="325" r:id="rId42"/>
    <p:sldId id="326" r:id="rId43"/>
    <p:sldId id="324" r:id="rId44"/>
    <p:sldId id="329" r:id="rId45"/>
    <p:sldId id="301" r:id="rId46"/>
    <p:sldId id="328" r:id="rId47"/>
    <p:sldId id="330" r:id="rId48"/>
    <p:sldId id="307" r:id="rId49"/>
    <p:sldId id="334" r:id="rId50"/>
    <p:sldId id="302" r:id="rId51"/>
    <p:sldId id="303" r:id="rId52"/>
    <p:sldId id="304" r:id="rId53"/>
    <p:sldId id="305" r:id="rId54"/>
    <p:sldId id="310" r:id="rId55"/>
    <p:sldId id="263" r:id="rId56"/>
    <p:sldId id="333" r:id="rId57"/>
    <p:sldId id="267" r:id="rId58"/>
    <p:sldId id="268"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Northrop" initials="AN"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5F8497"/>
    <a:srgbClr val="A76D05"/>
    <a:srgbClr val="90A7CC"/>
    <a:srgbClr val="5074AE"/>
    <a:srgbClr val="764D04"/>
    <a:srgbClr val="D4ECBA"/>
    <a:srgbClr val="708444"/>
    <a:srgbClr val="839A50"/>
    <a:srgbClr val="E9EFF7"/>
    <a:srgbClr val="D5E1E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0606" autoAdjust="0"/>
    <p:restoredTop sz="77739" autoAdjust="0"/>
  </p:normalViewPr>
  <p:slideViewPr>
    <p:cSldViewPr>
      <p:cViewPr>
        <p:scale>
          <a:sx n="75" d="100"/>
          <a:sy n="75" d="100"/>
        </p:scale>
        <p:origin x="-1020"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36868100" cy="368681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05E5CE-C4E0-457F-A302-4F256B6DFC24}" type="datetimeFigureOut">
              <a:rPr lang="en-GB" smtClean="0"/>
              <a:pPr/>
              <a:t>07/11/2013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063A16-AB2D-42D7-AAB6-30B3AC4DCBB1}" type="slidenum">
              <a:rPr lang="en-GB" smtClean="0"/>
              <a:pPr/>
              <a:t>‹N›</a:t>
            </a:fld>
            <a:endParaRPr lang="en-GB"/>
          </a:p>
        </p:txBody>
      </p:sp>
    </p:spTree>
    <p:extLst>
      <p:ext uri="{BB962C8B-B14F-4D97-AF65-F5344CB8AC3E}">
        <p14:creationId xmlns:p14="http://schemas.microsoft.com/office/powerpoint/2010/main" xmlns="" val="2842776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063A16-AB2D-42D7-AAB6-30B3AC4DCBB1}" type="slidenum">
              <a:rPr lang="en-GB" smtClean="0"/>
              <a:pPr/>
              <a:t>1</a:t>
            </a:fld>
            <a:endParaRPr lang="en-GB" dirty="0"/>
          </a:p>
        </p:txBody>
      </p:sp>
    </p:spTree>
    <p:extLst>
      <p:ext uri="{BB962C8B-B14F-4D97-AF65-F5344CB8AC3E}">
        <p14:creationId xmlns:p14="http://schemas.microsoft.com/office/powerpoint/2010/main" xmlns="" val="4161576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MACC-II builds upon service chains,</a:t>
            </a:r>
            <a:r>
              <a:rPr lang="en-GB" baseline="0" dirty="0" smtClean="0"/>
              <a:t> partly operated as part of the project (global, regional/Europe), partly operated as part of downstream projects (PASODOBLE, </a:t>
            </a:r>
            <a:r>
              <a:rPr lang="en-GB" baseline="0" dirty="0" err="1" smtClean="0"/>
              <a:t>obsAIRve</a:t>
            </a:r>
            <a:r>
              <a:rPr lang="en-GB" baseline="0" dirty="0" smtClean="0"/>
              <a:t>,…) or other initiatives.</a:t>
            </a:r>
            <a:endParaRPr lang="en-GB" dirty="0"/>
          </a:p>
        </p:txBody>
      </p:sp>
    </p:spTree>
    <p:extLst>
      <p:ext uri="{BB962C8B-B14F-4D97-AF65-F5344CB8AC3E}">
        <p14:creationId xmlns:p14="http://schemas.microsoft.com/office/powerpoint/2010/main" xmlns="" val="3504334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MACC-II is very well integrated in the international community,</a:t>
            </a:r>
            <a:r>
              <a:rPr lang="en-GB" baseline="0" dirty="0" smtClean="0"/>
              <a:t> is active in setting up collaborations (</a:t>
            </a:r>
            <a:r>
              <a:rPr lang="en-GB" baseline="0" dirty="0" err="1" smtClean="0"/>
              <a:t>eg</a:t>
            </a:r>
            <a:r>
              <a:rPr lang="en-GB" baseline="0" dirty="0" smtClean="0"/>
              <a:t> ICAP) as well as in supporting, for instance, field campaigns.</a:t>
            </a:r>
            <a:endParaRPr lang="en-GB" dirty="0"/>
          </a:p>
        </p:txBody>
      </p:sp>
    </p:spTree>
    <p:extLst>
      <p:ext uri="{BB962C8B-B14F-4D97-AF65-F5344CB8AC3E}">
        <p14:creationId xmlns:p14="http://schemas.microsoft.com/office/powerpoint/2010/main" xmlns="" val="3971577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users basis of MACC-II is truly global, as the products delivered have little equivalent.</a:t>
            </a:r>
            <a:endParaRPr lang="en-GB" dirty="0"/>
          </a:p>
        </p:txBody>
      </p:sp>
    </p:spTree>
    <p:extLst>
      <p:ext uri="{BB962C8B-B14F-4D97-AF65-F5344CB8AC3E}">
        <p14:creationId xmlns:p14="http://schemas.microsoft.com/office/powerpoint/2010/main" xmlns="" val="2754533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 example: forecast of a dust plume affecting</a:t>
            </a:r>
            <a:r>
              <a:rPr lang="en-GB" baseline="0" dirty="0" smtClean="0"/>
              <a:t> the Gaza Strip in April 2012: it was seen 4 days in advance.</a:t>
            </a:r>
            <a:endParaRPr lang="en-GB" dirty="0"/>
          </a:p>
        </p:txBody>
      </p:sp>
    </p:spTree>
    <p:extLst>
      <p:ext uri="{BB962C8B-B14F-4D97-AF65-F5344CB8AC3E}">
        <p14:creationId xmlns:p14="http://schemas.microsoft.com/office/powerpoint/2010/main" xmlns="" val="620249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 example: forecast of a dust plume affecting</a:t>
            </a:r>
            <a:r>
              <a:rPr lang="en-GB" baseline="0" dirty="0" smtClean="0"/>
              <a:t> the Gaza Strip in April 2012: it was seen 4 days in advance.</a:t>
            </a:r>
            <a:endParaRPr lang="en-GB" dirty="0"/>
          </a:p>
        </p:txBody>
      </p:sp>
    </p:spTree>
    <p:extLst>
      <p:ext uri="{BB962C8B-B14F-4D97-AF65-F5344CB8AC3E}">
        <p14:creationId xmlns:p14="http://schemas.microsoft.com/office/powerpoint/2010/main" xmlns="" val="620249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 example: forecast of a dust plume affecting</a:t>
            </a:r>
            <a:r>
              <a:rPr lang="en-GB" baseline="0" dirty="0" smtClean="0"/>
              <a:t> the Gaza Strip in April 2012: it was seen 4 days in advance.</a:t>
            </a:r>
            <a:endParaRPr lang="en-GB" dirty="0"/>
          </a:p>
        </p:txBody>
      </p:sp>
    </p:spTree>
    <p:extLst>
      <p:ext uri="{BB962C8B-B14F-4D97-AF65-F5344CB8AC3E}">
        <p14:creationId xmlns:p14="http://schemas.microsoft.com/office/powerpoint/2010/main" xmlns="" val="620249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 example: forecast of a dust plume affecting</a:t>
            </a:r>
            <a:r>
              <a:rPr lang="en-GB" baseline="0" dirty="0" smtClean="0"/>
              <a:t> the Gaza Strip in April 2012: it was seen 4 days in advance.</a:t>
            </a:r>
            <a:endParaRPr lang="en-GB" dirty="0"/>
          </a:p>
        </p:txBody>
      </p:sp>
    </p:spTree>
    <p:extLst>
      <p:ext uri="{BB962C8B-B14F-4D97-AF65-F5344CB8AC3E}">
        <p14:creationId xmlns:p14="http://schemas.microsoft.com/office/powerpoint/2010/main" xmlns="" val="620249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 example: forecast of a dust plume affecting</a:t>
            </a:r>
            <a:r>
              <a:rPr lang="en-GB" baseline="0" dirty="0" smtClean="0"/>
              <a:t> the Gaza Strip in April 2012: it was seen 4 days in advance.</a:t>
            </a:r>
            <a:endParaRPr lang="en-GB" dirty="0"/>
          </a:p>
        </p:txBody>
      </p:sp>
    </p:spTree>
    <p:extLst>
      <p:ext uri="{BB962C8B-B14F-4D97-AF65-F5344CB8AC3E}">
        <p14:creationId xmlns:p14="http://schemas.microsoft.com/office/powerpoint/2010/main" xmlns="" val="620249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MACC-II systems uses satellite-derived “Fire Radiative Power” to infer emissions for large fires</a:t>
            </a:r>
            <a:r>
              <a:rPr lang="en-GB" baseline="0" dirty="0" smtClean="0"/>
              <a:t> as well as data assimilation of Aerosol Optical Depth to constrain the long-range transport of plumes. In July 2012, MACC-II helped understand a thick haze that affected the Seattle area… which was actually coming from Asia (not fires raging at the same time in Central US). The comparison with the independent CALIPSO data is confirms that the plume was excellently captured by the MACC-II system. </a:t>
            </a:r>
            <a:endParaRPr lang="en-GB" dirty="0"/>
          </a:p>
        </p:txBody>
      </p:sp>
    </p:spTree>
    <p:extLst>
      <p:ext uri="{BB962C8B-B14F-4D97-AF65-F5344CB8AC3E}">
        <p14:creationId xmlns:p14="http://schemas.microsoft.com/office/powerpoint/2010/main" xmlns="" val="531193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MACC-II results feature</a:t>
            </a:r>
            <a:r>
              <a:rPr lang="en-GB" baseline="0" dirty="0" smtClean="0"/>
              <a:t> now in WMO ozone hole bulletin and forecasts are used, for instance, to launch ozonesondes in Ushuaia (to target the ozone hole).</a:t>
            </a:r>
            <a:endParaRPr lang="en-GB" dirty="0"/>
          </a:p>
        </p:txBody>
      </p:sp>
    </p:spTree>
    <p:extLst>
      <p:ext uri="{BB962C8B-B14F-4D97-AF65-F5344CB8AC3E}">
        <p14:creationId xmlns:p14="http://schemas.microsoft.com/office/powerpoint/2010/main" xmlns="" val="1125100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Copernicus Atmosphere be around the scope as described in the Implementation group report, as mostly implemented in MACC-II, and also here adaptations could happen.</a:t>
            </a:r>
          </a:p>
          <a:p>
            <a:r>
              <a:rPr lang="en-GB" sz="1200" kern="1200" dirty="0" smtClean="0">
                <a:solidFill>
                  <a:schemeClr val="tx1"/>
                </a:solidFill>
                <a:effectLst/>
                <a:latin typeface="+mn-lt"/>
                <a:ea typeface="+mn-ea"/>
                <a:cs typeface="+mn-cs"/>
              </a:rPr>
              <a:t>PASODOBLE, </a:t>
            </a:r>
            <a:r>
              <a:rPr lang="en-GB" sz="1200" kern="1200" dirty="0" err="1" smtClean="0">
                <a:solidFill>
                  <a:schemeClr val="tx1"/>
                </a:solidFill>
                <a:effectLst/>
                <a:latin typeface="+mn-lt"/>
                <a:ea typeface="+mn-ea"/>
                <a:cs typeface="+mn-cs"/>
              </a:rPr>
              <a:t>obsAIRve</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Those are downstream services not necessarily with functionalities which are automatically being included in Copernicus Atmosphere.</a:t>
            </a:r>
          </a:p>
          <a:p>
            <a:r>
              <a:rPr lang="en-GB" sz="1200" kern="1200" dirty="0" smtClean="0">
                <a:solidFill>
                  <a:schemeClr val="tx1"/>
                </a:solidFill>
                <a:effectLst/>
                <a:latin typeface="+mn-lt"/>
                <a:ea typeface="+mn-ea"/>
                <a:cs typeface="+mn-cs"/>
              </a:rPr>
              <a:t>They certainly provide important aspects in the entire value chain and there are also aspects which could be integrated in Copernicus Atmosphere.</a:t>
            </a:r>
          </a:p>
          <a:p>
            <a:r>
              <a:rPr lang="en-GB" sz="1200" kern="1200" dirty="0" smtClean="0">
                <a:solidFill>
                  <a:schemeClr val="tx1"/>
                </a:solidFill>
                <a:effectLst/>
                <a:latin typeface="+mn-lt"/>
                <a:ea typeface="+mn-ea"/>
                <a:cs typeface="+mn-cs"/>
              </a:rPr>
              <a:t>Actually that happened already for PASODOBLE I believe.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But the main idea remains to provide with Copernicus infrastructure and services a platform on which further specific applications could build on but not funded by Copernicus.</a:t>
            </a:r>
          </a:p>
          <a:p>
            <a:endParaRPr lang="en-GB" dirty="0"/>
          </a:p>
        </p:txBody>
      </p:sp>
      <p:sp>
        <p:nvSpPr>
          <p:cNvPr id="4" name="Slide Number Placeholder 3"/>
          <p:cNvSpPr>
            <a:spLocks noGrp="1"/>
          </p:cNvSpPr>
          <p:nvPr>
            <p:ph type="sldNum" sz="quarter" idx="10"/>
          </p:nvPr>
        </p:nvSpPr>
        <p:spPr/>
        <p:txBody>
          <a:bodyPr/>
          <a:lstStyle/>
          <a:p>
            <a:fld id="{32063A16-AB2D-42D7-AAB6-30B3AC4DCBB1}" type="slidenum">
              <a:rPr lang="en-GB" smtClean="0"/>
              <a:pPr/>
              <a:t>2</a:t>
            </a:fld>
            <a:endParaRPr lang="en-GB"/>
          </a:p>
        </p:txBody>
      </p:sp>
    </p:spTree>
    <p:extLst>
      <p:ext uri="{BB962C8B-B14F-4D97-AF65-F5344CB8AC3E}">
        <p14:creationId xmlns:p14="http://schemas.microsoft.com/office/powerpoint/2010/main" xmlns="" val="3351801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UV (and</a:t>
            </a:r>
            <a:r>
              <a:rPr lang="en-GB" baseline="0" dirty="0" smtClean="0"/>
              <a:t> solar, reference to the ENDORSE presentation) radiation are also part of MACC-II products. The key step forward brought by MACC-II is the use of time-dependent and accurate aerosol representation.</a:t>
            </a:r>
            <a:endParaRPr lang="en-GB" dirty="0"/>
          </a:p>
        </p:txBody>
      </p:sp>
    </p:spTree>
    <p:extLst>
      <p:ext uri="{BB962C8B-B14F-4D97-AF65-F5344CB8AC3E}">
        <p14:creationId xmlns:p14="http://schemas.microsoft.com/office/powerpoint/2010/main" xmlns="" val="520582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regional</a:t>
            </a:r>
            <a:r>
              <a:rPr lang="en-GB" baseline="0" dirty="0" smtClean="0"/>
              <a:t> air quality services are operated using an ensemble of seven leading European models. This is really </a:t>
            </a:r>
            <a:r>
              <a:rPr lang="en-GB" baseline="0" dirty="0" err="1" smtClean="0"/>
              <a:t>european</a:t>
            </a:r>
            <a:r>
              <a:rPr lang="en-GB" baseline="0" dirty="0" smtClean="0"/>
              <a:t> cooperation at its best.</a:t>
            </a:r>
            <a:endParaRPr lang="en-GB" dirty="0"/>
          </a:p>
        </p:txBody>
      </p:sp>
    </p:spTree>
    <p:extLst>
      <p:ext uri="{BB962C8B-B14F-4D97-AF65-F5344CB8AC3E}">
        <p14:creationId xmlns:p14="http://schemas.microsoft.com/office/powerpoint/2010/main" xmlns="" val="265096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many advantages</a:t>
            </a:r>
            <a:r>
              <a:rPr lang="en-GB" baseline="0" dirty="0" smtClean="0"/>
              <a:t> of ensemble forecasting.</a:t>
            </a:r>
            <a:endParaRPr lang="en-GB" dirty="0"/>
          </a:p>
        </p:txBody>
      </p:sp>
    </p:spTree>
    <p:extLst>
      <p:ext uri="{BB962C8B-B14F-4D97-AF65-F5344CB8AC3E}">
        <p14:creationId xmlns:p14="http://schemas.microsoft.com/office/powerpoint/2010/main" xmlns="" val="3249870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a:t>
            </a:r>
            <a:r>
              <a:rPr lang="en-GB" baseline="0" dirty="0" smtClean="0"/>
              <a:t> the seven systems use data assimilation, in particular of surface data. Improvement in the timeliness of the observational dataflow in collaboration with the European Environment Agency will allow to use the analyses to base forecasts, with further improvement in skill to expect.</a:t>
            </a:r>
            <a:endParaRPr lang="en-GB" dirty="0"/>
          </a:p>
        </p:txBody>
      </p:sp>
    </p:spTree>
    <p:extLst>
      <p:ext uri="{BB962C8B-B14F-4D97-AF65-F5344CB8AC3E}">
        <p14:creationId xmlns:p14="http://schemas.microsoft.com/office/powerpoint/2010/main" xmlns="" val="180420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MACC-II data over Europe can be used as an input</a:t>
            </a:r>
            <a:r>
              <a:rPr lang="en-GB" baseline="0" dirty="0" smtClean="0"/>
              <a:t> for assessing the background contribution to exposure of people. Additional high-resolution modelling or statistical approaches are needed for this (example of the work of Imperial College London).</a:t>
            </a:r>
            <a:endParaRPr lang="en-GB" dirty="0"/>
          </a:p>
        </p:txBody>
      </p:sp>
    </p:spTree>
    <p:extLst>
      <p:ext uri="{BB962C8B-B14F-4D97-AF65-F5344CB8AC3E}">
        <p14:creationId xmlns:p14="http://schemas.microsoft.com/office/powerpoint/2010/main" xmlns="" val="188386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fi-FI" dirty="0" smtClean="0"/>
              <a:t>Pollen forecasting with the</a:t>
            </a:r>
            <a:r>
              <a:rPr lang="fi-FI" baseline="0" dirty="0" smtClean="0"/>
              <a:t> same tools as those used for air quality forecasting is also an important actitvity. First pre-operation trial to take place from Feb/March 2013! Allergies to pollen affect ~25% of the European population and taking medication in advance is very effective: thus, significant benefit to expect from this service.</a:t>
            </a:r>
            <a:endParaRPr lang="fi-FI"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High-resolution</a:t>
            </a:r>
            <a:r>
              <a:rPr lang="en-GB" baseline="0" dirty="0" smtClean="0"/>
              <a:t> CO2 forecasts (16km global scale) have recently been set-up in answer to users request. On this animation, the storm Sandy (very well captured by the ECMWF system) can be seen in the CO2 structures. The variability in CO2 is important for a range of application, including assimilation of meteorological data (radiances).</a:t>
            </a:r>
            <a:endParaRPr lang="en-GB" dirty="0"/>
          </a:p>
        </p:txBody>
      </p:sp>
    </p:spTree>
    <p:extLst>
      <p:ext uri="{BB962C8B-B14F-4D97-AF65-F5344CB8AC3E}">
        <p14:creationId xmlns:p14="http://schemas.microsoft.com/office/powerpoint/2010/main" xmlns="" val="3405547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MACC-II is the effort of an </a:t>
            </a:r>
            <a:r>
              <a:rPr lang="en-GB" b="1" dirty="0" smtClean="0">
                <a:solidFill>
                  <a:schemeClr val="tx2">
                    <a:lumMod val="60000"/>
                    <a:lumOff val="40000"/>
                  </a:schemeClr>
                </a:solidFill>
              </a:rPr>
              <a:t>entire consortium</a:t>
            </a:r>
            <a:r>
              <a:rPr lang="en-GB" dirty="0" smtClean="0"/>
              <a:t>. Only a limited number of partners actually run pre-operational systems, but we rely on wider research activities (developments, algorithms, validation…) that are essential to maintain at the best international level, very much like it is the case for operational NWP.</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MACC-II has a truly </a:t>
            </a:r>
            <a:r>
              <a:rPr lang="en-GB" b="1" dirty="0" smtClean="0">
                <a:solidFill>
                  <a:schemeClr val="tx2">
                    <a:lumMod val="60000"/>
                    <a:lumOff val="40000"/>
                  </a:schemeClr>
                </a:solidFill>
              </a:rPr>
              <a:t>European dimension </a:t>
            </a:r>
            <a:r>
              <a:rPr lang="en-GB" dirty="0" smtClean="0"/>
              <a:t>and is a key </a:t>
            </a:r>
            <a:r>
              <a:rPr lang="en-GB" dirty="0" smtClean="0">
                <a:solidFill>
                  <a:schemeClr val="tx2">
                    <a:lumMod val="60000"/>
                    <a:lumOff val="40000"/>
                  </a:schemeClr>
                </a:solidFill>
              </a:rPr>
              <a:t>cost-effective</a:t>
            </a:r>
            <a:r>
              <a:rPr lang="en-GB" dirty="0" smtClean="0"/>
              <a:t> and </a:t>
            </a:r>
            <a:r>
              <a:rPr lang="en-GB" dirty="0" smtClean="0">
                <a:solidFill>
                  <a:schemeClr val="tx2">
                    <a:lumMod val="60000"/>
                    <a:lumOff val="40000"/>
                  </a:schemeClr>
                </a:solidFill>
              </a:rPr>
              <a:t>value-adding</a:t>
            </a:r>
            <a:r>
              <a:rPr lang="en-GB" dirty="0" smtClean="0"/>
              <a:t> element in the </a:t>
            </a:r>
            <a:r>
              <a:rPr lang="en-GB" b="1" dirty="0" smtClean="0">
                <a:solidFill>
                  <a:schemeClr val="tx2">
                    <a:lumMod val="60000"/>
                    <a:lumOff val="40000"/>
                  </a:schemeClr>
                </a:solidFill>
              </a:rPr>
              <a:t>service chain </a:t>
            </a:r>
            <a:r>
              <a:rPr lang="en-GB" dirty="0" smtClean="0"/>
              <a:t>from the acquisition of observations to the service of a wide range of users. </a:t>
            </a:r>
          </a:p>
          <a:p>
            <a:endParaRPr lang="en-GB" dirty="0"/>
          </a:p>
        </p:txBody>
      </p:sp>
    </p:spTree>
    <p:extLst>
      <p:ext uri="{BB962C8B-B14F-4D97-AF65-F5344CB8AC3E}">
        <p14:creationId xmlns:p14="http://schemas.microsoft.com/office/powerpoint/2010/main" xmlns="" val="4047117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2063A16-AB2D-42D7-AAB6-30B3AC4DCBB1}" type="slidenum">
              <a:rPr lang="en-GB" smtClean="0"/>
              <a:pPr/>
              <a:t>28</a:t>
            </a:fld>
            <a:endParaRPr lang="en-GB"/>
          </a:p>
        </p:txBody>
      </p:sp>
    </p:spTree>
    <p:extLst>
      <p:ext uri="{BB962C8B-B14F-4D97-AF65-F5344CB8AC3E}">
        <p14:creationId xmlns:p14="http://schemas.microsoft.com/office/powerpoint/2010/main" xmlns="" val="1082910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2063A16-AB2D-42D7-AAB6-30B3AC4DCBB1}" type="slidenum">
              <a:rPr lang="en-GB" smtClean="0"/>
              <a:pPr/>
              <a:t>29</a:t>
            </a:fld>
            <a:endParaRPr lang="en-GB"/>
          </a:p>
        </p:txBody>
      </p:sp>
    </p:spTree>
    <p:extLst>
      <p:ext uri="{BB962C8B-B14F-4D97-AF65-F5344CB8AC3E}">
        <p14:creationId xmlns:p14="http://schemas.microsoft.com/office/powerpoint/2010/main" xmlns="" val="2564496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063A16-AB2D-42D7-AAB6-30B3AC4DCBB1}" type="slidenum">
              <a:rPr lang="en-GB" smtClean="0"/>
              <a:pPr/>
              <a:t>3</a:t>
            </a:fld>
            <a:endParaRPr lang="en-GB" dirty="0"/>
          </a:p>
        </p:txBody>
      </p:sp>
    </p:spTree>
    <p:extLst>
      <p:ext uri="{BB962C8B-B14F-4D97-AF65-F5344CB8AC3E}">
        <p14:creationId xmlns:p14="http://schemas.microsoft.com/office/powerpoint/2010/main" xmlns="" val="2329390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As part of the European Earth Observation Programme (Copernicus), the PASODOBLE project aims to provide information and support for regions and cities that are affected by air pollution. By combining space-based data, in-situ measurements and </a:t>
            </a:r>
            <a:r>
              <a:rPr lang="en-GB" dirty="0" err="1" smtClean="0"/>
              <a:t>modeling</a:t>
            </a:r>
            <a:r>
              <a:rPr lang="en-GB" dirty="0" smtClean="0"/>
              <a:t>, the ‘</a:t>
            </a:r>
            <a:r>
              <a:rPr lang="en-GB" dirty="0" err="1" smtClean="0"/>
              <a:t>Myair</a:t>
            </a:r>
            <a:r>
              <a:rPr lang="en-GB" dirty="0" smtClean="0"/>
              <a:t> service’ portfolio is being developed and demonstrated for users in four thematic areas:</a:t>
            </a:r>
          </a:p>
          <a:p>
            <a:endParaRPr lang="en-GB" dirty="0"/>
          </a:p>
        </p:txBody>
      </p:sp>
      <p:sp>
        <p:nvSpPr>
          <p:cNvPr id="4" name="Slide Number Placeholder 3"/>
          <p:cNvSpPr>
            <a:spLocks noGrp="1"/>
          </p:cNvSpPr>
          <p:nvPr>
            <p:ph type="sldNum" sz="quarter" idx="10"/>
          </p:nvPr>
        </p:nvSpPr>
        <p:spPr/>
        <p:txBody>
          <a:bodyPr/>
          <a:lstStyle/>
          <a:p>
            <a:fld id="{32063A16-AB2D-42D7-AAB6-30B3AC4DCBB1}" type="slidenum">
              <a:rPr lang="en-GB" smtClean="0"/>
              <a:pPr/>
              <a:t>30</a:t>
            </a:fld>
            <a:endParaRPr lang="en-GB"/>
          </a:p>
        </p:txBody>
      </p:sp>
    </p:spTree>
    <p:extLst>
      <p:ext uri="{BB962C8B-B14F-4D97-AF65-F5344CB8AC3E}">
        <p14:creationId xmlns:p14="http://schemas.microsoft.com/office/powerpoint/2010/main" xmlns="" val="111073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This service line develops and integrates dedicated air quality services which are of high value for protecting human well-being and have direct implications for outdoor activities, mobility, recreation and sports. The target users are the public and specific population groups. The service line is mainly based on services developed and demonstrated within the scope of PROMOTE and aims at their further advancement and stronger integration. The major goal of the services is to satisfy the needs for integrated and specific information on air quality that is important for selected population groups, associations, authorities, and professionals</a:t>
            </a:r>
          </a:p>
          <a:p>
            <a:endParaRPr lang="en-GB" dirty="0"/>
          </a:p>
        </p:txBody>
      </p:sp>
      <p:sp>
        <p:nvSpPr>
          <p:cNvPr id="4" name="Slide Number Placeholder 3"/>
          <p:cNvSpPr>
            <a:spLocks noGrp="1"/>
          </p:cNvSpPr>
          <p:nvPr>
            <p:ph type="sldNum" sz="quarter" idx="10"/>
          </p:nvPr>
        </p:nvSpPr>
        <p:spPr/>
        <p:txBody>
          <a:bodyPr/>
          <a:lstStyle/>
          <a:p>
            <a:fld id="{32063A16-AB2D-42D7-AAB6-30B3AC4DCBB1}" type="slidenum">
              <a:rPr lang="en-GB" smtClean="0"/>
              <a:pPr/>
              <a:t>31</a:t>
            </a:fld>
            <a:endParaRPr lang="en-GB"/>
          </a:p>
        </p:txBody>
      </p:sp>
    </p:spTree>
    <p:extLst>
      <p:ext uri="{BB962C8B-B14F-4D97-AF65-F5344CB8AC3E}">
        <p14:creationId xmlns:p14="http://schemas.microsoft.com/office/powerpoint/2010/main" xmlns="" val="29493508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Region-wise</a:t>
            </a:r>
            <a:r>
              <a:rPr lang="en-GB" dirty="0" smtClean="0"/>
              <a:t> inter-comparison and harmonisation of approaches of individual services for larger inter-connected regions will be carried out through implementation of air quality indicators with multi-regional viability – in addition to region-specific products – while maintaining the existing diversity of focused end-products, largely originating from regional specifics of environmental problems and the population’s sensitivity to them.</a:t>
            </a:r>
          </a:p>
          <a:p>
            <a:endParaRPr lang="en-GB" dirty="0" smtClean="0"/>
          </a:p>
          <a:p>
            <a:r>
              <a:rPr lang="en-GB" b="1" dirty="0" smtClean="0"/>
              <a:t>Topic-wise</a:t>
            </a:r>
            <a:r>
              <a:rPr lang="en-GB" dirty="0" smtClean="0"/>
              <a:t> development and implementation of integrated assessments of meteorological and chemical characteristics of the atmosphere will integrate parameters from different thematic areas, such as ozone, particulate matter (PM), airborne allergens and UV.</a:t>
            </a:r>
          </a:p>
          <a:p>
            <a:endParaRPr lang="en-GB" dirty="0" smtClean="0"/>
          </a:p>
          <a:p>
            <a:r>
              <a:rPr lang="en-GB" dirty="0" smtClean="0"/>
              <a:t>The goals reflect the specific needs of the users and will result in a set of general-use and focused products:</a:t>
            </a:r>
          </a:p>
          <a:p>
            <a:pPr lvl="1"/>
            <a:r>
              <a:rPr lang="en-GB" dirty="0" smtClean="0"/>
              <a:t>Air quality forecasts for regions and cities evolving from PROMOTE services</a:t>
            </a:r>
          </a:p>
          <a:p>
            <a:pPr lvl="1"/>
            <a:r>
              <a:rPr lang="en-GB" dirty="0" smtClean="0"/>
              <a:t>Tailored regional and local air quality products for sports, tourism, traffic management, regional fire monitoring, and aeroallergen information</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32063A16-AB2D-42D7-AAB6-30B3AC4DCBB1}" type="slidenum">
              <a:rPr lang="en-GB" smtClean="0"/>
              <a:pPr/>
              <a:t>32</a:t>
            </a:fld>
            <a:endParaRPr lang="en-GB"/>
          </a:p>
        </p:txBody>
      </p:sp>
    </p:spTree>
    <p:extLst>
      <p:ext uri="{BB962C8B-B14F-4D97-AF65-F5344CB8AC3E}">
        <p14:creationId xmlns:p14="http://schemas.microsoft.com/office/powerpoint/2010/main" xmlns="" val="9096434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063A16-AB2D-42D7-AAB6-30B3AC4DCBB1}" type="slidenum">
              <a:rPr lang="en-GB" smtClean="0"/>
              <a:pPr/>
              <a:t>33</a:t>
            </a:fld>
            <a:endParaRPr lang="en-GB"/>
          </a:p>
        </p:txBody>
      </p:sp>
    </p:spTree>
    <p:extLst>
      <p:ext uri="{BB962C8B-B14F-4D97-AF65-F5344CB8AC3E}">
        <p14:creationId xmlns:p14="http://schemas.microsoft.com/office/powerpoint/2010/main" xmlns="" val="9096434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063A16-AB2D-42D7-AAB6-30B3AC4DCBB1}" type="slidenum">
              <a:rPr lang="en-GB" smtClean="0"/>
              <a:pPr/>
              <a:t>34</a:t>
            </a:fld>
            <a:endParaRPr lang="en-GB"/>
          </a:p>
        </p:txBody>
      </p:sp>
    </p:spTree>
    <p:extLst>
      <p:ext uri="{BB962C8B-B14F-4D97-AF65-F5344CB8AC3E}">
        <p14:creationId xmlns:p14="http://schemas.microsoft.com/office/powerpoint/2010/main" xmlns="" val="9096434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2063A16-AB2D-42D7-AAB6-30B3AC4DCBB1}" type="slidenum">
              <a:rPr lang="en-GB" smtClean="0"/>
              <a:pPr/>
              <a:t>35</a:t>
            </a:fld>
            <a:endParaRPr lang="en-GB"/>
          </a:p>
        </p:txBody>
      </p:sp>
    </p:spTree>
    <p:extLst>
      <p:ext uri="{BB962C8B-B14F-4D97-AF65-F5344CB8AC3E}">
        <p14:creationId xmlns:p14="http://schemas.microsoft.com/office/powerpoint/2010/main" xmlns="" val="37293675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smtClean="0"/>
              <a:t>obsAIRve</a:t>
            </a:r>
            <a:r>
              <a:rPr lang="en-GB" dirty="0" smtClean="0"/>
              <a:t> is an EU-funded pilot service making use of data provided through the European earth observation program and data that is available from local monitoring stations. Global Monitoring for Environment and Security (GMES) will provide accurate, timely and easily accessible information to improve the management of the environment, while helping to understand and mitigate the effects of climate change and ensure the safety and security of European citizens. The GMES program is led by the European Union (EU) and consists of a complex set of systems collecting and processing data from multiple sources (earth observation satellites and in situ sensors such as ground stations, airborne and sea-borne sensors).</a:t>
            </a:r>
          </a:p>
          <a:p>
            <a:r>
              <a:rPr lang="en-GB" dirty="0" smtClean="0"/>
              <a:t>Through </a:t>
            </a:r>
            <a:r>
              <a:rPr lang="en-GB" dirty="0" err="1" smtClean="0"/>
              <a:t>obsAIRve</a:t>
            </a:r>
            <a:r>
              <a:rPr lang="en-GB" dirty="0" smtClean="0"/>
              <a:t>, European citizens will benefit from earth observation, air quality monitoring networks and air quality </a:t>
            </a:r>
            <a:r>
              <a:rPr lang="en-GB" dirty="0" err="1" smtClean="0"/>
              <a:t>modeling</a:t>
            </a:r>
            <a:r>
              <a:rPr lang="en-GB" dirty="0" smtClean="0"/>
              <a:t>.</a:t>
            </a:r>
          </a:p>
          <a:p>
            <a:r>
              <a:rPr lang="en-GB" dirty="0" smtClean="0"/>
              <a:t>Additionally, </a:t>
            </a:r>
            <a:r>
              <a:rPr lang="en-GB" dirty="0" err="1" smtClean="0"/>
              <a:t>obsAIRve</a:t>
            </a:r>
            <a:r>
              <a:rPr lang="en-GB" dirty="0" smtClean="0"/>
              <a:t> will conduct an ideas competition to raise public awareness on the topic of air pollution and health by asking European citizens for concepts and ideas of how to communicate air quality to the public</a:t>
            </a:r>
          </a:p>
          <a:p>
            <a:endParaRPr lang="en-GB" dirty="0"/>
          </a:p>
        </p:txBody>
      </p:sp>
      <p:sp>
        <p:nvSpPr>
          <p:cNvPr id="4" name="Slide Number Placeholder 3"/>
          <p:cNvSpPr>
            <a:spLocks noGrp="1"/>
          </p:cNvSpPr>
          <p:nvPr>
            <p:ph type="sldNum" sz="quarter" idx="10"/>
          </p:nvPr>
        </p:nvSpPr>
        <p:spPr/>
        <p:txBody>
          <a:bodyPr/>
          <a:lstStyle/>
          <a:p>
            <a:fld id="{32063A16-AB2D-42D7-AAB6-30B3AC4DCBB1}" type="slidenum">
              <a:rPr lang="en-GB" smtClean="0"/>
              <a:pPr/>
              <a:t>36</a:t>
            </a:fld>
            <a:endParaRPr lang="en-GB"/>
          </a:p>
        </p:txBody>
      </p:sp>
    </p:spTree>
    <p:extLst>
      <p:ext uri="{BB962C8B-B14F-4D97-AF65-F5344CB8AC3E}">
        <p14:creationId xmlns:p14="http://schemas.microsoft.com/office/powerpoint/2010/main" xmlns="" val="16959452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smtClean="0"/>
              <a:t>obsAIRve</a:t>
            </a:r>
            <a:r>
              <a:rPr lang="en-GB" dirty="0" smtClean="0"/>
              <a:t> aims to provide air quality information for European citizens in an efficient, easy to understand way – available as web-based air quality service and smartphone app.</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topics of air quality/air pollution and health are targeted by a multitude of European research projects. </a:t>
            </a:r>
            <a:r>
              <a:rPr lang="en-GB" dirty="0" err="1" smtClean="0"/>
              <a:t>obsAIRve</a:t>
            </a:r>
            <a:r>
              <a:rPr lang="en-GB" dirty="0" smtClean="0"/>
              <a:t> converts the complex scientific results these projects obtain into an easy to understand information service dedicated to European citizens. The pilot service “</a:t>
            </a:r>
            <a:r>
              <a:rPr lang="en-GB" dirty="0" err="1" smtClean="0"/>
              <a:t>obsAIRve</a:t>
            </a:r>
            <a:r>
              <a:rPr lang="en-GB" dirty="0" smtClean="0"/>
              <a:t>” will include scientific forecasts and observations. It is designed to explore market opportunities based on user inclusion and public awareness campaigns foreseen during all phases of project implementation. Air pollutants of primary concern, such as ozone, NO</a:t>
            </a:r>
            <a:r>
              <a:rPr lang="en-GB" baseline="-25000" dirty="0" smtClean="0"/>
              <a:t>2</a:t>
            </a:r>
            <a:r>
              <a:rPr lang="en-GB" dirty="0" smtClean="0"/>
              <a:t> and fine particles, are considered.</a:t>
            </a:r>
          </a:p>
          <a:p>
            <a:endParaRPr lang="en-GB" dirty="0"/>
          </a:p>
        </p:txBody>
      </p:sp>
      <p:sp>
        <p:nvSpPr>
          <p:cNvPr id="4" name="Slide Number Placeholder 3"/>
          <p:cNvSpPr>
            <a:spLocks noGrp="1"/>
          </p:cNvSpPr>
          <p:nvPr>
            <p:ph type="sldNum" sz="quarter" idx="10"/>
          </p:nvPr>
        </p:nvSpPr>
        <p:spPr/>
        <p:txBody>
          <a:bodyPr/>
          <a:lstStyle/>
          <a:p>
            <a:fld id="{32063A16-AB2D-42D7-AAB6-30B3AC4DCBB1}" type="slidenum">
              <a:rPr lang="en-GB" smtClean="0"/>
              <a:pPr/>
              <a:t>37</a:t>
            </a:fld>
            <a:endParaRPr lang="en-GB"/>
          </a:p>
        </p:txBody>
      </p:sp>
    </p:spTree>
    <p:extLst>
      <p:ext uri="{BB962C8B-B14F-4D97-AF65-F5344CB8AC3E}">
        <p14:creationId xmlns:p14="http://schemas.microsoft.com/office/powerpoint/2010/main" xmlns="" val="42466774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063A16-AB2D-42D7-AAB6-30B3AC4DCBB1}" type="slidenum">
              <a:rPr lang="en-GB" smtClean="0"/>
              <a:pPr/>
              <a:t>38</a:t>
            </a:fld>
            <a:endParaRPr lang="en-GB"/>
          </a:p>
        </p:txBody>
      </p:sp>
    </p:spTree>
    <p:extLst>
      <p:ext uri="{BB962C8B-B14F-4D97-AF65-F5344CB8AC3E}">
        <p14:creationId xmlns:p14="http://schemas.microsoft.com/office/powerpoint/2010/main" xmlns="" val="41819110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063A16-AB2D-42D7-AAB6-30B3AC4DCBB1}" type="slidenum">
              <a:rPr lang="en-GB" smtClean="0"/>
              <a:pPr/>
              <a:t>39</a:t>
            </a:fld>
            <a:endParaRPr lang="en-GB"/>
          </a:p>
        </p:txBody>
      </p:sp>
    </p:spTree>
    <p:extLst>
      <p:ext uri="{BB962C8B-B14F-4D97-AF65-F5344CB8AC3E}">
        <p14:creationId xmlns:p14="http://schemas.microsoft.com/office/powerpoint/2010/main" xmlns="" val="4246677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It directly affects lives of most European citizens. It forms a significant risk factor for various health conditions and can also aggravate existing health conditions, such as respiratory disease. On a larger scale, atmospheric composition represents the full state of the global atmosphere covering phenomena such as desert dust plumes, long-range transport of atmospheric pollutants and ash plumes from volcanic eruptions, but also variations and long-term changes in the background concentrations of trace components.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GB" dirty="0" smtClean="0"/>
              <a:t>Atmospheric composition represents the full state of the global atmosphere covering phenomena such as desert dust plumes, long-range transport of atmospheric pollutants and ash plumes from volcanic eruptions, but also variations and long-term changes in the background concentrations of trace components.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The global modelling system is also used to provide the boundary conditions for an ensemble of more detailed regional air quality models that are used to zoom in on the European domain and produce 4-day forecasts of air quality.</a:t>
            </a:r>
          </a:p>
          <a:p>
            <a:endParaRPr lang="en-GB" dirty="0"/>
          </a:p>
        </p:txBody>
      </p:sp>
      <p:sp>
        <p:nvSpPr>
          <p:cNvPr id="4" name="Slide Number Placeholder 3"/>
          <p:cNvSpPr>
            <a:spLocks noGrp="1"/>
          </p:cNvSpPr>
          <p:nvPr>
            <p:ph type="sldNum" sz="quarter" idx="10"/>
          </p:nvPr>
        </p:nvSpPr>
        <p:spPr/>
        <p:txBody>
          <a:bodyPr/>
          <a:lstStyle/>
          <a:p>
            <a:fld id="{32063A16-AB2D-42D7-AAB6-30B3AC4DCBB1}" type="slidenum">
              <a:rPr lang="en-GB" smtClean="0"/>
              <a:pPr/>
              <a:t>4</a:t>
            </a:fld>
            <a:endParaRPr lang="en-GB" dirty="0"/>
          </a:p>
        </p:txBody>
      </p:sp>
    </p:spTree>
    <p:extLst>
      <p:ext uri="{BB962C8B-B14F-4D97-AF65-F5344CB8AC3E}">
        <p14:creationId xmlns:p14="http://schemas.microsoft.com/office/powerpoint/2010/main" xmlns="" val="23369748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smtClean="0"/>
              <a:t>obsAIRve</a:t>
            </a:r>
            <a:r>
              <a:rPr lang="en-GB" dirty="0" smtClean="0"/>
              <a:t> aims to provide air quality information for European citizens in an efficient, easy to understand way – available as web-based air quality service and smartphone app.</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topics of air quality/air pollution and health are targeted by a multitude of European research projects. </a:t>
            </a:r>
            <a:r>
              <a:rPr lang="en-GB" dirty="0" err="1" smtClean="0"/>
              <a:t>obsAIRve</a:t>
            </a:r>
            <a:r>
              <a:rPr lang="en-GB" dirty="0" smtClean="0"/>
              <a:t> converts the complex scientific results these projects obtain into an easy to understand information service dedicated to European citizens. The pilot service “</a:t>
            </a:r>
            <a:r>
              <a:rPr lang="en-GB" dirty="0" err="1" smtClean="0"/>
              <a:t>obsAIRve</a:t>
            </a:r>
            <a:r>
              <a:rPr lang="en-GB" dirty="0" smtClean="0"/>
              <a:t>” will include scientific forecasts and observations. It is designed to explore market opportunities based on user inclusion and public awareness campaigns foreseen during all phases of project implementation. Air pollutants of primary concern, such as ozone, NO</a:t>
            </a:r>
            <a:r>
              <a:rPr lang="en-GB" baseline="-25000" dirty="0" smtClean="0"/>
              <a:t>2</a:t>
            </a:r>
            <a:r>
              <a:rPr lang="en-GB" dirty="0" smtClean="0"/>
              <a:t> and fine particles, are considered.</a:t>
            </a:r>
          </a:p>
          <a:p>
            <a:endParaRPr lang="en-GB" dirty="0"/>
          </a:p>
        </p:txBody>
      </p:sp>
      <p:sp>
        <p:nvSpPr>
          <p:cNvPr id="4" name="Slide Number Placeholder 3"/>
          <p:cNvSpPr>
            <a:spLocks noGrp="1"/>
          </p:cNvSpPr>
          <p:nvPr>
            <p:ph type="sldNum" sz="quarter" idx="10"/>
          </p:nvPr>
        </p:nvSpPr>
        <p:spPr/>
        <p:txBody>
          <a:bodyPr/>
          <a:lstStyle/>
          <a:p>
            <a:fld id="{32063A16-AB2D-42D7-AAB6-30B3AC4DCBB1}" type="slidenum">
              <a:rPr lang="en-GB" smtClean="0"/>
              <a:pPr/>
              <a:t>40</a:t>
            </a:fld>
            <a:endParaRPr lang="en-GB"/>
          </a:p>
        </p:txBody>
      </p:sp>
    </p:spTree>
    <p:extLst>
      <p:ext uri="{BB962C8B-B14F-4D97-AF65-F5344CB8AC3E}">
        <p14:creationId xmlns:p14="http://schemas.microsoft.com/office/powerpoint/2010/main" xmlns="" val="4246677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mtClean="0"/>
              <a:t>obsAIRve aims to provide air quality information for European citizens in an efficient, easy to understand way – available as web-based air quality service and smartphone app.</a:t>
            </a:r>
          </a:p>
          <a:p>
            <a:endParaRPr lang="en-GB"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mtClean="0"/>
              <a:t>The topics of air quality/air pollution and health are targeted by a multitude of European research projects. obsAIRve converts the complex scientific results these projects obtain into an easy to understand information service dedicated to European citizens. The pilot service “obsAIRve” will include scientific forecasts and observations. It is designed to explore market opportunities based on user inclusion and public awareness campaigns foreseen during all phases of project implementation. Air pollutants of primary concern, such as ozone, NO</a:t>
            </a:r>
            <a:r>
              <a:rPr lang="en-GB" baseline="-25000" smtClean="0"/>
              <a:t>2</a:t>
            </a:r>
            <a:r>
              <a:rPr lang="en-GB" smtClean="0"/>
              <a:t> and fine particles, are considered.</a:t>
            </a:r>
          </a:p>
          <a:p>
            <a:endParaRPr lang="en-GB" dirty="0"/>
          </a:p>
        </p:txBody>
      </p:sp>
      <p:sp>
        <p:nvSpPr>
          <p:cNvPr id="4" name="Slide Number Placeholder 3"/>
          <p:cNvSpPr>
            <a:spLocks noGrp="1"/>
          </p:cNvSpPr>
          <p:nvPr>
            <p:ph type="sldNum" sz="quarter" idx="10"/>
          </p:nvPr>
        </p:nvSpPr>
        <p:spPr/>
        <p:txBody>
          <a:bodyPr/>
          <a:lstStyle/>
          <a:p>
            <a:fld id="{32063A16-AB2D-42D7-AAB6-30B3AC4DCBB1}" type="slidenum">
              <a:rPr lang="en-GB" smtClean="0"/>
              <a:pPr/>
              <a:t>41</a:t>
            </a:fld>
            <a:endParaRPr lang="en-GB"/>
          </a:p>
        </p:txBody>
      </p:sp>
    </p:spTree>
    <p:extLst>
      <p:ext uri="{BB962C8B-B14F-4D97-AF65-F5344CB8AC3E}">
        <p14:creationId xmlns:p14="http://schemas.microsoft.com/office/powerpoint/2010/main" xmlns="" val="42466774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2063A16-AB2D-42D7-AAB6-30B3AC4DCBB1}" type="slidenum">
              <a:rPr lang="en-GB" smtClean="0"/>
              <a:pPr/>
              <a:t>42</a:t>
            </a:fld>
            <a:endParaRPr lang="en-GB"/>
          </a:p>
        </p:txBody>
      </p:sp>
    </p:spTree>
    <p:extLst>
      <p:ext uri="{BB962C8B-B14F-4D97-AF65-F5344CB8AC3E}">
        <p14:creationId xmlns:p14="http://schemas.microsoft.com/office/powerpoint/2010/main" xmlns="" val="17529679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2063A16-AB2D-42D7-AAB6-30B3AC4DCBB1}" type="slidenum">
              <a:rPr lang="en-GB" smtClean="0"/>
              <a:pPr/>
              <a:t>43</a:t>
            </a:fld>
            <a:endParaRPr lang="en-GB"/>
          </a:p>
        </p:txBody>
      </p:sp>
    </p:spTree>
    <p:extLst>
      <p:ext uri="{BB962C8B-B14F-4D97-AF65-F5344CB8AC3E}">
        <p14:creationId xmlns:p14="http://schemas.microsoft.com/office/powerpoint/2010/main" xmlns="" val="17529679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2063A16-AB2D-42D7-AAB6-30B3AC4DCBB1}" type="slidenum">
              <a:rPr lang="en-GB" smtClean="0"/>
              <a:pPr/>
              <a:t>44</a:t>
            </a:fld>
            <a:endParaRPr lang="en-GB"/>
          </a:p>
        </p:txBody>
      </p:sp>
    </p:spTree>
    <p:extLst>
      <p:ext uri="{BB962C8B-B14F-4D97-AF65-F5344CB8AC3E}">
        <p14:creationId xmlns:p14="http://schemas.microsoft.com/office/powerpoint/2010/main" xmlns="" val="17529679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lienbildplatzhalter 1"/>
          <p:cNvSpPr>
            <a:spLocks noGrp="1" noRot="1" noChangeAspect="1" noTextEdit="1"/>
          </p:cNvSpPr>
          <p:nvPr>
            <p:ph type="sldImg"/>
          </p:nvPr>
        </p:nvSpPr>
        <p:spPr bwMode="auto">
          <a:noFill/>
          <a:ln>
            <a:solidFill>
              <a:srgbClr val="000000"/>
            </a:solidFill>
            <a:miter lim="800000"/>
            <a:headEnd/>
            <a:tailEnd/>
          </a:ln>
        </p:spPr>
      </p:sp>
      <p:sp>
        <p:nvSpPr>
          <p:cNvPr id="26627" name="Notizenplatzhalter 2"/>
          <p:cNvSpPr>
            <a:spLocks noGrp="1"/>
          </p:cNvSpPr>
          <p:nvPr>
            <p:ph type="body" idx="1"/>
          </p:nvPr>
        </p:nvSpPr>
        <p:spPr bwMode="auto">
          <a:noFill/>
        </p:spPr>
        <p:txBody>
          <a:bodyPr/>
          <a:lstStyle/>
          <a:p>
            <a:endParaRPr lang="de-DE" dirty="0" smtClean="0">
              <a:ea typeface="ＭＳ Ｐゴシック" pitchFamily="34" charset="-128"/>
            </a:endParaRPr>
          </a:p>
        </p:txBody>
      </p:sp>
      <p:sp>
        <p:nvSpPr>
          <p:cNvPr id="25604" name="Foliennummernplatzhalter 3"/>
          <p:cNvSpPr>
            <a:spLocks noGrp="1"/>
          </p:cNvSpPr>
          <p:nvPr>
            <p:ph type="sldNum" sz="quarter" idx="5"/>
          </p:nvPr>
        </p:nvSpPr>
        <p:spPr bwMode="auto">
          <a:ln>
            <a:miter lim="800000"/>
            <a:headEnd/>
            <a:tailEnd/>
          </a:ln>
        </p:spPr>
        <p:txBody>
          <a:bodyPr/>
          <a:lstStyle/>
          <a:p>
            <a:pPr>
              <a:defRPr/>
            </a:pPr>
            <a:fld id="{F08ACD9C-AA4A-4EE3-AC62-BA51AAE7671B}" type="slidenum">
              <a:rPr lang="de-DE" smtClean="0"/>
              <a:pPr>
                <a:defRPr/>
              </a:pPr>
              <a:t>45</a:t>
            </a:fld>
            <a:endParaRPr lang="de-DE"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063A16-AB2D-42D7-AAB6-30B3AC4DCBB1}" type="slidenum">
              <a:rPr lang="en-GB" smtClean="0"/>
              <a:pPr/>
              <a:t>46</a:t>
            </a:fld>
            <a:endParaRPr lang="en-GB"/>
          </a:p>
        </p:txBody>
      </p:sp>
    </p:spTree>
    <p:extLst>
      <p:ext uri="{BB962C8B-B14F-4D97-AF65-F5344CB8AC3E}">
        <p14:creationId xmlns:p14="http://schemas.microsoft.com/office/powerpoint/2010/main" xmlns="" val="20322709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063A16-AB2D-42D7-AAB6-30B3AC4DCBB1}" type="slidenum">
              <a:rPr lang="en-GB" smtClean="0"/>
              <a:pPr/>
              <a:t>47</a:t>
            </a:fld>
            <a:endParaRPr lang="en-GB"/>
          </a:p>
        </p:txBody>
      </p:sp>
    </p:spTree>
    <p:extLst>
      <p:ext uri="{BB962C8B-B14F-4D97-AF65-F5344CB8AC3E}">
        <p14:creationId xmlns:p14="http://schemas.microsoft.com/office/powerpoint/2010/main" xmlns="" val="41819110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2063A16-AB2D-42D7-AAB6-30B3AC4DCBB1}" type="slidenum">
              <a:rPr lang="en-GB" smtClean="0"/>
              <a:pPr/>
              <a:t>48</a:t>
            </a:fld>
            <a:endParaRPr lang="en-GB"/>
          </a:p>
        </p:txBody>
      </p:sp>
    </p:spTree>
    <p:extLst>
      <p:ext uri="{BB962C8B-B14F-4D97-AF65-F5344CB8AC3E}">
        <p14:creationId xmlns:p14="http://schemas.microsoft.com/office/powerpoint/2010/main" xmlns="" val="10724966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2063A16-AB2D-42D7-AAB6-30B3AC4DCBB1}" type="slidenum">
              <a:rPr lang="en-GB" smtClean="0"/>
              <a:pPr/>
              <a:t>49</a:t>
            </a:fld>
            <a:endParaRPr lang="en-GB"/>
          </a:p>
        </p:txBody>
      </p:sp>
    </p:spTree>
    <p:extLst>
      <p:ext uri="{BB962C8B-B14F-4D97-AF65-F5344CB8AC3E}">
        <p14:creationId xmlns:p14="http://schemas.microsoft.com/office/powerpoint/2010/main" xmlns="" val="3911686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063A16-AB2D-42D7-AAB6-30B3AC4DCBB1}" type="slidenum">
              <a:rPr lang="en-GB" smtClean="0"/>
              <a:pPr/>
              <a:t>5</a:t>
            </a:fld>
            <a:endParaRPr lang="en-GB" dirty="0"/>
          </a:p>
        </p:txBody>
      </p:sp>
    </p:spTree>
    <p:extLst>
      <p:ext uri="{BB962C8B-B14F-4D97-AF65-F5344CB8AC3E}">
        <p14:creationId xmlns:p14="http://schemas.microsoft.com/office/powerpoint/2010/main" xmlns="" val="22726446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2063A16-AB2D-42D7-AAB6-30B3AC4DCBB1}" type="slidenum">
              <a:rPr lang="en-GB" smtClean="0"/>
              <a:pPr/>
              <a:t>50</a:t>
            </a:fld>
            <a:endParaRPr lang="en-GB"/>
          </a:p>
        </p:txBody>
      </p:sp>
    </p:spTree>
    <p:extLst>
      <p:ext uri="{BB962C8B-B14F-4D97-AF65-F5344CB8AC3E}">
        <p14:creationId xmlns:p14="http://schemas.microsoft.com/office/powerpoint/2010/main" xmlns="" val="3964434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2063A16-AB2D-42D7-AAB6-30B3AC4DCBB1}" type="slidenum">
              <a:rPr lang="en-GB" smtClean="0"/>
              <a:pPr/>
              <a:t>51</a:t>
            </a:fld>
            <a:endParaRPr lang="en-GB"/>
          </a:p>
        </p:txBody>
      </p:sp>
    </p:spTree>
    <p:extLst>
      <p:ext uri="{BB962C8B-B14F-4D97-AF65-F5344CB8AC3E}">
        <p14:creationId xmlns:p14="http://schemas.microsoft.com/office/powerpoint/2010/main" xmlns="" val="33473862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2063A16-AB2D-42D7-AAB6-30B3AC4DCBB1}" type="slidenum">
              <a:rPr lang="en-GB" smtClean="0"/>
              <a:pPr/>
              <a:t>52</a:t>
            </a:fld>
            <a:endParaRPr lang="en-GB"/>
          </a:p>
        </p:txBody>
      </p:sp>
    </p:spTree>
    <p:extLst>
      <p:ext uri="{BB962C8B-B14F-4D97-AF65-F5344CB8AC3E}">
        <p14:creationId xmlns:p14="http://schemas.microsoft.com/office/powerpoint/2010/main" xmlns="" val="24322320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2063A16-AB2D-42D7-AAB6-30B3AC4DCBB1}" type="slidenum">
              <a:rPr lang="en-GB" smtClean="0"/>
              <a:pPr/>
              <a:t>53</a:t>
            </a:fld>
            <a:endParaRPr lang="en-GB"/>
          </a:p>
        </p:txBody>
      </p:sp>
    </p:spTree>
    <p:extLst>
      <p:ext uri="{BB962C8B-B14F-4D97-AF65-F5344CB8AC3E}">
        <p14:creationId xmlns:p14="http://schemas.microsoft.com/office/powerpoint/2010/main" xmlns="" val="8301087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2063A16-AB2D-42D7-AAB6-30B3AC4DCBB1}" type="slidenum">
              <a:rPr lang="en-GB" smtClean="0"/>
              <a:pPr/>
              <a:t>54</a:t>
            </a:fld>
            <a:endParaRPr lang="en-GB"/>
          </a:p>
        </p:txBody>
      </p:sp>
    </p:spTree>
    <p:extLst>
      <p:ext uri="{BB962C8B-B14F-4D97-AF65-F5344CB8AC3E}">
        <p14:creationId xmlns:p14="http://schemas.microsoft.com/office/powerpoint/2010/main" xmlns="" val="8301087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063A16-AB2D-42D7-AAB6-30B3AC4DCBB1}" type="slidenum">
              <a:rPr lang="en-GB" smtClean="0"/>
              <a:pPr/>
              <a:t>55</a:t>
            </a:fld>
            <a:endParaRPr lang="en-GB"/>
          </a:p>
        </p:txBody>
      </p:sp>
    </p:spTree>
    <p:extLst>
      <p:ext uri="{BB962C8B-B14F-4D97-AF65-F5344CB8AC3E}">
        <p14:creationId xmlns:p14="http://schemas.microsoft.com/office/powerpoint/2010/main" xmlns="" val="23819055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Feedback</a:t>
            </a:r>
            <a:r>
              <a:rPr lang="en-GB" baseline="0" dirty="0" smtClean="0"/>
              <a:t> forms will be distributed and people will be encouraged to complete them in this time.</a:t>
            </a:r>
          </a:p>
          <a:p>
            <a:endParaRPr lang="en-GB" baseline="0" dirty="0" smtClean="0"/>
          </a:p>
          <a:p>
            <a:r>
              <a:rPr lang="en-GB" baseline="0" dirty="0" smtClean="0"/>
              <a:t>Open floor up to questions. </a:t>
            </a:r>
            <a:endParaRPr lang="en-GB" dirty="0"/>
          </a:p>
        </p:txBody>
      </p:sp>
      <p:sp>
        <p:nvSpPr>
          <p:cNvPr id="4" name="Slide Number Placeholder 3"/>
          <p:cNvSpPr>
            <a:spLocks noGrp="1"/>
          </p:cNvSpPr>
          <p:nvPr>
            <p:ph type="sldNum" sz="quarter" idx="10"/>
          </p:nvPr>
        </p:nvSpPr>
        <p:spPr/>
        <p:txBody>
          <a:bodyPr/>
          <a:lstStyle/>
          <a:p>
            <a:fld id="{32063A16-AB2D-42D7-AAB6-30B3AC4DCBB1}" type="slidenum">
              <a:rPr lang="en-GB" smtClean="0"/>
              <a:pPr/>
              <a:t>56</a:t>
            </a:fld>
            <a:endParaRPr lang="en-GB"/>
          </a:p>
        </p:txBody>
      </p:sp>
    </p:spTree>
    <p:extLst>
      <p:ext uri="{BB962C8B-B14F-4D97-AF65-F5344CB8AC3E}">
        <p14:creationId xmlns:p14="http://schemas.microsoft.com/office/powerpoint/2010/main" xmlns="" val="3620714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MACC-II is the prototype for the GMES Atmospheric Service, now with an heritage of 7+ years</a:t>
            </a:r>
            <a:endParaRPr lang="en-GB" dirty="0"/>
          </a:p>
        </p:txBody>
      </p:sp>
    </p:spTree>
    <p:extLst>
      <p:ext uri="{BB962C8B-B14F-4D97-AF65-F5344CB8AC3E}">
        <p14:creationId xmlns:p14="http://schemas.microsoft.com/office/powerpoint/2010/main" xmlns="" val="2733258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MACC</a:t>
            </a:r>
            <a:r>
              <a:rPr lang="en-GB" baseline="0" dirty="0" smtClean="0"/>
              <a:t>-II is building upon a service chain that is very similar to numerical weather prediction. The project has already been presented by M. Kloeppel in the plenary session. </a:t>
            </a:r>
            <a:endParaRPr lang="en-GB" dirty="0"/>
          </a:p>
        </p:txBody>
      </p:sp>
    </p:spTree>
    <p:extLst>
      <p:ext uri="{BB962C8B-B14F-4D97-AF65-F5344CB8AC3E}">
        <p14:creationId xmlns:p14="http://schemas.microsoft.com/office/powerpoint/2010/main" xmlns="" val="3955470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MACC-II</a:t>
            </a:r>
            <a:r>
              <a:rPr lang="en-GB" baseline="0" dirty="0" smtClean="0"/>
              <a:t> considers a wide range of observation for assimilation and verification of the services.</a:t>
            </a:r>
            <a:endParaRPr lang="en-GB" dirty="0"/>
          </a:p>
        </p:txBody>
      </p:sp>
    </p:spTree>
    <p:extLst>
      <p:ext uri="{BB962C8B-B14F-4D97-AF65-F5344CB8AC3E}">
        <p14:creationId xmlns:p14="http://schemas.microsoft.com/office/powerpoint/2010/main" xmlns="" val="1187451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list of satellite</a:t>
            </a:r>
            <a:r>
              <a:rPr lang="en-GB" baseline="0" dirty="0" smtClean="0"/>
              <a:t> data streams used is already large (&gt;15) on top of ~50 other data used for the meteorology. To our knowledge, such a system with 60+ instrument assimilated has no equivalent worldwide.</a:t>
            </a:r>
            <a:endParaRPr lang="en-GB" dirty="0"/>
          </a:p>
        </p:txBody>
      </p:sp>
    </p:spTree>
    <p:extLst>
      <p:ext uri="{BB962C8B-B14F-4D97-AF65-F5344CB8AC3E}">
        <p14:creationId xmlns:p14="http://schemas.microsoft.com/office/powerpoint/2010/main" xmlns="" val="1591149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685800" y="2693988"/>
            <a:ext cx="7772400" cy="1470025"/>
          </a:xfrm>
        </p:spPr>
        <p:txBody>
          <a:bodyPr/>
          <a:lstStyle>
            <a:lvl1pPr>
              <a:defRPr sz="4400"/>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563888" y="274638"/>
            <a:ext cx="5122912" cy="922114"/>
          </a:xfrm>
          <a:prstGeom prst="rect">
            <a:avLst/>
          </a:prstGeom>
        </p:spPr>
        <p:txBody>
          <a:bodyPr>
            <a:noAutofit/>
          </a:bodyPr>
          <a:lstStyle>
            <a:lvl1pPr algn="r">
              <a:defRPr sz="2800" b="1">
                <a:solidFill>
                  <a:srgbClr val="003399"/>
                </a:solidFill>
                <a:latin typeface="Verdana" pitchFamily="34" charset="0"/>
              </a:defRPr>
            </a:lvl1pPr>
          </a:lstStyle>
          <a:p>
            <a:r>
              <a:rPr lang="de-DE" smtClean="0"/>
              <a:t>Titelmasterformat durch Klicken bearbeiten</a:t>
            </a:r>
            <a:endParaRPr lang="de-DE"/>
          </a:p>
        </p:txBody>
      </p:sp>
      <p:sp>
        <p:nvSpPr>
          <p:cNvPr id="3" name="Inhaltsplatzhalter 2"/>
          <p:cNvSpPr>
            <a:spLocks noGrp="1"/>
          </p:cNvSpPr>
          <p:nvPr>
            <p:ph idx="1"/>
          </p:nvPr>
        </p:nvSpPr>
        <p:spPr>
          <a:xfrm>
            <a:off x="457200" y="1600200"/>
            <a:ext cx="8229600" cy="4525963"/>
          </a:xfrm>
          <a:prstGeom prst="rect">
            <a:avLst/>
          </a:prstGeom>
        </p:spPr>
        <p:txBody>
          <a:bodyPr/>
          <a:lstStyle>
            <a:lvl1pPr>
              <a:defRPr sz="2400">
                <a:solidFill>
                  <a:srgbClr val="003399"/>
                </a:solidFill>
                <a:latin typeface="Verdana" pitchFamily="34" charset="0"/>
              </a:defRPr>
            </a:lvl1pPr>
            <a:lvl2pPr>
              <a:defRPr sz="2000">
                <a:solidFill>
                  <a:srgbClr val="003399"/>
                </a:solidFill>
                <a:latin typeface="Verdana" pitchFamily="34" charset="0"/>
              </a:defRPr>
            </a:lvl2pPr>
            <a:lvl3pPr>
              <a:defRPr sz="2000">
                <a:solidFill>
                  <a:srgbClr val="003399"/>
                </a:solidFill>
                <a:latin typeface="Verdana" pitchFamily="34" charset="0"/>
              </a:defRPr>
            </a:lvl3pPr>
            <a:lvl4pPr>
              <a:defRPr>
                <a:solidFill>
                  <a:srgbClr val="003399"/>
                </a:solidFill>
                <a:latin typeface="Verdana" pitchFamily="34" charset="0"/>
              </a:defRPr>
            </a:lvl4pPr>
            <a:lvl5pPr>
              <a:defRPr baseline="0">
                <a:solidFill>
                  <a:srgbClr val="003399"/>
                </a:solidFill>
                <a:latin typeface="Verdana" pitchFamily="34" charset="0"/>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6944372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62200" y="304800"/>
            <a:ext cx="6553200" cy="533400"/>
          </a:xfrm>
          <a:prstGeom prst="rect">
            <a:avLst/>
          </a:prstGeom>
        </p:spPr>
        <p:txBody>
          <a:bodyPr/>
          <a:lstStyle>
            <a:lvl1pPr>
              <a:defRPr sz="3600" b="1">
                <a:solidFill>
                  <a:schemeClr val="tx2">
                    <a:lumMod val="50000"/>
                  </a:schemeClr>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295400"/>
            <a:ext cx="8229600" cy="4800600"/>
          </a:xfrm>
          <a:prstGeom prst="rect">
            <a:avLst/>
          </a:prstGeom>
        </p:spPr>
        <p:txBody>
          <a:bodyPr/>
          <a:lstStyle>
            <a:lvl1pPr marL="452438" indent="-431800">
              <a:buSzPct val="90000"/>
              <a:buFontTx/>
              <a:buBlip>
                <a:blip r:embed="rId2"/>
              </a:buBlip>
              <a:defRPr sz="2800">
                <a:solidFill>
                  <a:schemeClr val="tx2">
                    <a:lumMod val="50000"/>
                  </a:schemeClr>
                </a:solidFill>
              </a:defRPr>
            </a:lvl1pPr>
            <a:lvl2pPr marL="893763" indent="-436563">
              <a:buSzPct val="80000"/>
              <a:buFontTx/>
              <a:buBlip>
                <a:blip r:embed="rId2"/>
              </a:buBlip>
              <a:defRPr sz="2400">
                <a:solidFill>
                  <a:schemeClr val="tx2">
                    <a:lumMod val="50000"/>
                  </a:schemeClr>
                </a:solidFill>
              </a:defRPr>
            </a:lvl2pPr>
            <a:lvl3pPr marL="1255713" indent="-341313">
              <a:buSzPct val="85000"/>
              <a:buFontTx/>
              <a:buBlip>
                <a:blip r:embed="rId2"/>
              </a:buBlip>
              <a:defRPr sz="2000">
                <a:solidFill>
                  <a:schemeClr val="tx2">
                    <a:lumMod val="50000"/>
                  </a:schemeClr>
                </a:solidFill>
              </a:defRPr>
            </a:lvl3pPr>
            <a:lvl4pPr marL="1708150" indent="-336550">
              <a:buFontTx/>
              <a:buBlip>
                <a:blip r:embed="rId2"/>
              </a:buBlip>
              <a:defRPr sz="1800">
                <a:solidFill>
                  <a:schemeClr val="tx2">
                    <a:lumMod val="50000"/>
                  </a:schemeClr>
                </a:solidFill>
              </a:defRPr>
            </a:lvl4pPr>
            <a:lvl5pPr marL="2151063" indent="-322263">
              <a:buFontTx/>
              <a:buBlip>
                <a:blip r:embed="rId2"/>
              </a:buBlip>
              <a:defRPr sz="180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xmlns="" val="8393149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95400"/>
            <a:ext cx="4038600" cy="4830763"/>
          </a:xfrm>
          <a:prstGeom prst="rect">
            <a:avLst/>
          </a:prstGeom>
        </p:spPr>
        <p:txBody>
          <a:bodyPr/>
          <a:lstStyle>
            <a:lvl1pPr marL="342900" indent="-342900">
              <a:buSzPct val="90000"/>
              <a:buFontTx/>
              <a:buBlip>
                <a:blip r:embed="rId2"/>
              </a:buBlip>
              <a:defRPr sz="2800">
                <a:solidFill>
                  <a:schemeClr val="tx2">
                    <a:lumMod val="50000"/>
                  </a:schemeClr>
                </a:solidFill>
              </a:defRPr>
            </a:lvl1pPr>
            <a:lvl2pPr marL="742950" indent="-285750">
              <a:buSzPct val="80000"/>
              <a:buFontTx/>
              <a:buBlip>
                <a:blip r:embed="rId2"/>
              </a:buBlip>
              <a:defRPr sz="2400">
                <a:solidFill>
                  <a:schemeClr val="tx2">
                    <a:lumMod val="50000"/>
                  </a:schemeClr>
                </a:solidFill>
              </a:defRPr>
            </a:lvl2pPr>
            <a:lvl3pPr marL="1143000" indent="-228600">
              <a:buSzPct val="85000"/>
              <a:buFontTx/>
              <a:buBlip>
                <a:blip r:embed="rId2"/>
              </a:buBlip>
              <a:defRPr sz="2000">
                <a:solidFill>
                  <a:schemeClr val="tx2">
                    <a:lumMod val="50000"/>
                  </a:schemeClr>
                </a:solidFill>
              </a:defRPr>
            </a:lvl3pPr>
            <a:lvl4pPr marL="1600200" indent="-228600">
              <a:buFontTx/>
              <a:buBlip>
                <a:blip r:embed="rId2"/>
              </a:buBlip>
              <a:defRPr sz="1800">
                <a:solidFill>
                  <a:schemeClr val="tx2">
                    <a:lumMod val="50000"/>
                  </a:schemeClr>
                </a:solidFill>
              </a:defRPr>
            </a:lvl4pPr>
            <a:lvl5pPr marL="2057400" indent="-228600">
              <a:buFontTx/>
              <a:buBlip>
                <a:blip r:embed="rId2"/>
              </a:buBlip>
              <a:defRPr sz="1800">
                <a:solidFill>
                  <a:schemeClr val="tx2">
                    <a:lumMod val="50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295400"/>
            <a:ext cx="4038600" cy="4830763"/>
          </a:xfrm>
          <a:prstGeom prst="rect">
            <a:avLst/>
          </a:prstGeom>
        </p:spPr>
        <p:txBody>
          <a:bodyPr/>
          <a:lstStyle>
            <a:lvl1pPr marL="457200" indent="-457200">
              <a:buFontTx/>
              <a:buBlip>
                <a:blip r:embed="rId2"/>
              </a:buBlip>
              <a:defRPr sz="2800">
                <a:solidFill>
                  <a:schemeClr val="tx2">
                    <a:lumMod val="50000"/>
                  </a:schemeClr>
                </a:solidFill>
              </a:defRPr>
            </a:lvl1pPr>
            <a:lvl2pPr marL="800100" indent="-342900">
              <a:buFontTx/>
              <a:buBlip>
                <a:blip r:embed="rId2"/>
              </a:buBlip>
              <a:defRPr sz="2400">
                <a:solidFill>
                  <a:schemeClr val="tx2">
                    <a:lumMod val="50000"/>
                  </a:schemeClr>
                </a:solidFill>
              </a:defRPr>
            </a:lvl2pPr>
            <a:lvl3pPr marL="1257300" indent="-342900">
              <a:buFontTx/>
              <a:buBlip>
                <a:blip r:embed="rId2"/>
              </a:buBlip>
              <a:defRPr sz="2000">
                <a:solidFill>
                  <a:schemeClr val="tx2">
                    <a:lumMod val="50000"/>
                  </a:schemeClr>
                </a:solidFill>
              </a:defRPr>
            </a:lvl3pPr>
            <a:lvl4pPr marL="1657350" indent="-285750">
              <a:buFontTx/>
              <a:buBlip>
                <a:blip r:embed="rId2"/>
              </a:buBlip>
              <a:defRPr sz="1800">
                <a:solidFill>
                  <a:schemeClr val="tx2">
                    <a:lumMod val="50000"/>
                  </a:schemeClr>
                </a:solidFill>
              </a:defRPr>
            </a:lvl4pPr>
            <a:lvl5pPr marL="2114550" indent="-285750">
              <a:buFontTx/>
              <a:buBlip>
                <a:blip r:embed="rId2"/>
              </a:buBlip>
              <a:defRPr sz="1800">
                <a:solidFill>
                  <a:schemeClr val="tx2">
                    <a:lumMod val="50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Title 1"/>
          <p:cNvSpPr>
            <a:spLocks noGrp="1"/>
          </p:cNvSpPr>
          <p:nvPr>
            <p:ph type="title"/>
          </p:nvPr>
        </p:nvSpPr>
        <p:spPr>
          <a:xfrm>
            <a:off x="2362200" y="304800"/>
            <a:ext cx="6553200" cy="533400"/>
          </a:xfrm>
          <a:prstGeom prst="rect">
            <a:avLst/>
          </a:prstGeom>
        </p:spPr>
        <p:txBody>
          <a:bodyPr/>
          <a:lstStyle>
            <a:lvl1pPr>
              <a:defRPr sz="3600" b="1">
                <a:solidFill>
                  <a:schemeClr val="tx2">
                    <a:lumMod val="50000"/>
                  </a:schemeClr>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xmlns="" val="22283123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2362200" y="304800"/>
            <a:ext cx="6553200" cy="533400"/>
          </a:xfrm>
          <a:prstGeom prst="rect">
            <a:avLst/>
          </a:prstGeom>
        </p:spPr>
        <p:txBody>
          <a:bodyPr/>
          <a:lstStyle>
            <a:lvl1pPr>
              <a:defRPr sz="3600" b="1">
                <a:solidFill>
                  <a:schemeClr val="tx2">
                    <a:lumMod val="50000"/>
                  </a:schemeClr>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xmlns="" val="212782875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438400" y="1371600"/>
            <a:ext cx="6096000" cy="4724400"/>
          </a:xfrm>
          <a:prstGeom prst="rect">
            <a:avLst/>
          </a:prstGeo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9" name="Content Placeholder 2"/>
          <p:cNvSpPr>
            <a:spLocks noGrp="1"/>
          </p:cNvSpPr>
          <p:nvPr>
            <p:ph sz="half" idx="10"/>
          </p:nvPr>
        </p:nvSpPr>
        <p:spPr>
          <a:xfrm>
            <a:off x="457200" y="2514600"/>
            <a:ext cx="1828800" cy="3581400"/>
          </a:xfrm>
          <a:prstGeom prst="rect">
            <a:avLst/>
          </a:prstGeom>
        </p:spPr>
        <p:txBody>
          <a:bodyPr/>
          <a:lstStyle>
            <a:lvl1pPr marL="0" indent="0">
              <a:buSzPct val="90000"/>
              <a:buFontTx/>
              <a:buNone/>
              <a:defRPr sz="2800" baseline="0">
                <a:solidFill>
                  <a:schemeClr val="tx2">
                    <a:lumMod val="50000"/>
                  </a:schemeClr>
                </a:solidFill>
              </a:defRPr>
            </a:lvl1pPr>
            <a:lvl2pPr marL="742950" indent="-285750">
              <a:buSzPct val="80000"/>
              <a:buFontTx/>
              <a:buBlip>
                <a:blip r:embed="rId2"/>
              </a:buBlip>
              <a:defRPr sz="2400">
                <a:solidFill>
                  <a:schemeClr val="tx2">
                    <a:lumMod val="50000"/>
                  </a:schemeClr>
                </a:solidFill>
              </a:defRPr>
            </a:lvl2pPr>
            <a:lvl3pPr marL="1143000" indent="-228600">
              <a:buSzPct val="85000"/>
              <a:buFontTx/>
              <a:buBlip>
                <a:blip r:embed="rId2"/>
              </a:buBlip>
              <a:defRPr sz="2000">
                <a:solidFill>
                  <a:schemeClr val="tx2">
                    <a:lumMod val="50000"/>
                  </a:schemeClr>
                </a:solidFill>
              </a:defRPr>
            </a:lvl3pPr>
            <a:lvl4pPr marL="1600200" indent="-228600">
              <a:buFontTx/>
              <a:buBlip>
                <a:blip r:embed="rId2"/>
              </a:buBlip>
              <a:defRPr sz="1800">
                <a:solidFill>
                  <a:schemeClr val="tx2">
                    <a:lumMod val="50000"/>
                  </a:schemeClr>
                </a:solidFill>
              </a:defRPr>
            </a:lvl4pPr>
            <a:lvl5pPr marL="2057400" indent="-228600">
              <a:buFontTx/>
              <a:buBlip>
                <a:blip r:embed="rId2"/>
              </a:buBlip>
              <a:defRPr sz="1800">
                <a:solidFill>
                  <a:schemeClr val="tx2">
                    <a:lumMod val="50000"/>
                  </a:schemeClr>
                </a:solidFill>
              </a:defRPr>
            </a:lvl5pPr>
            <a:lvl6pPr>
              <a:defRPr sz="1800"/>
            </a:lvl6pPr>
            <a:lvl7pPr>
              <a:defRPr sz="1800"/>
            </a:lvl7pPr>
            <a:lvl8pPr>
              <a:defRPr sz="1800"/>
            </a:lvl8pPr>
            <a:lvl9pPr>
              <a:defRPr sz="1800"/>
            </a:lvl9pPr>
          </a:lstStyle>
          <a:p>
            <a:pPr lvl="0"/>
            <a:endParaRPr lang="en-GB" dirty="0"/>
          </a:p>
        </p:txBody>
      </p:sp>
      <p:sp>
        <p:nvSpPr>
          <p:cNvPr id="10" name="Title 1"/>
          <p:cNvSpPr>
            <a:spLocks noGrp="1"/>
          </p:cNvSpPr>
          <p:nvPr>
            <p:ph type="title"/>
          </p:nvPr>
        </p:nvSpPr>
        <p:spPr>
          <a:xfrm>
            <a:off x="2362200" y="304800"/>
            <a:ext cx="6553200" cy="533400"/>
          </a:xfrm>
          <a:prstGeom prst="rect">
            <a:avLst/>
          </a:prstGeom>
        </p:spPr>
        <p:txBody>
          <a:bodyPr/>
          <a:lstStyle>
            <a:lvl1pPr>
              <a:defRPr sz="3600" b="1">
                <a:solidFill>
                  <a:schemeClr val="tx2">
                    <a:lumMod val="50000"/>
                  </a:schemeClr>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xmlns="" val="218339258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2362200" y="304800"/>
            <a:ext cx="6553200" cy="533400"/>
          </a:xfrm>
          <a:prstGeom prst="rect">
            <a:avLst/>
          </a:prstGeom>
        </p:spPr>
        <p:txBody>
          <a:bodyPr/>
          <a:lstStyle>
            <a:lvl1pPr>
              <a:defRPr sz="3600" b="1">
                <a:solidFill>
                  <a:schemeClr val="tx2">
                    <a:lumMod val="50000"/>
                  </a:schemeClr>
                </a:solidFill>
              </a:defRPr>
            </a:lvl1pPr>
          </a:lstStyle>
          <a:p>
            <a:r>
              <a:rPr lang="en-US" dirty="0" smtClean="0"/>
              <a:t>Click to edit Master title style</a:t>
            </a:r>
            <a:endParaRPr lang="en-GB" dirty="0"/>
          </a:p>
        </p:txBody>
      </p:sp>
      <p:sp>
        <p:nvSpPr>
          <p:cNvPr id="6" name="Content Placeholder 2"/>
          <p:cNvSpPr>
            <a:spLocks noGrp="1"/>
          </p:cNvSpPr>
          <p:nvPr>
            <p:ph idx="1"/>
          </p:nvPr>
        </p:nvSpPr>
        <p:spPr>
          <a:xfrm>
            <a:off x="457200" y="2556000"/>
            <a:ext cx="8229600" cy="1828800"/>
          </a:xfrm>
          <a:prstGeom prst="rect">
            <a:avLst/>
          </a:prstGeom>
        </p:spPr>
        <p:txBody>
          <a:bodyPr/>
          <a:lstStyle>
            <a:lvl1pPr marL="20638" indent="0" algn="ctr">
              <a:buSzPct val="90000"/>
              <a:buFont typeface="Arial" pitchFamily="34" charset="0"/>
              <a:buNone/>
              <a:defRPr sz="2800">
                <a:solidFill>
                  <a:schemeClr val="tx2">
                    <a:lumMod val="50000"/>
                  </a:schemeClr>
                </a:solidFill>
              </a:defRPr>
            </a:lvl1pPr>
            <a:lvl2pPr marL="893763" indent="-436563">
              <a:buSzPct val="80000"/>
              <a:buFontTx/>
              <a:buBlip>
                <a:blip r:embed="rId2"/>
              </a:buBlip>
              <a:defRPr sz="2400">
                <a:solidFill>
                  <a:schemeClr val="tx2">
                    <a:lumMod val="50000"/>
                  </a:schemeClr>
                </a:solidFill>
              </a:defRPr>
            </a:lvl2pPr>
            <a:lvl3pPr marL="1255713" indent="-341313">
              <a:buSzPct val="85000"/>
              <a:buFontTx/>
              <a:buBlip>
                <a:blip r:embed="rId2"/>
              </a:buBlip>
              <a:defRPr sz="2000">
                <a:solidFill>
                  <a:schemeClr val="tx2">
                    <a:lumMod val="50000"/>
                  </a:schemeClr>
                </a:solidFill>
              </a:defRPr>
            </a:lvl3pPr>
            <a:lvl4pPr marL="1708150" indent="-336550">
              <a:buFontTx/>
              <a:buBlip>
                <a:blip r:embed="rId2"/>
              </a:buBlip>
              <a:defRPr sz="1800">
                <a:solidFill>
                  <a:schemeClr val="tx2">
                    <a:lumMod val="50000"/>
                  </a:schemeClr>
                </a:solidFill>
              </a:defRPr>
            </a:lvl4pPr>
            <a:lvl5pPr marL="2151063" indent="-322263">
              <a:buFontTx/>
              <a:buBlip>
                <a:blip r:embed="rId2"/>
              </a:buBlip>
              <a:defRPr sz="1800">
                <a:solidFill>
                  <a:schemeClr val="tx2">
                    <a:lumMod val="50000"/>
                  </a:schemeClr>
                </a:solidFill>
              </a:defRPr>
            </a:lvl5pPr>
          </a:lstStyle>
          <a:p>
            <a:pPr lvl="0"/>
            <a:endParaRPr lang="en-US" dirty="0" smtClean="0"/>
          </a:p>
          <a:p>
            <a:pPr lvl="0"/>
            <a:r>
              <a:rPr lang="en-US" dirty="0" smtClean="0"/>
              <a:t>Click to edit Master text styles</a:t>
            </a:r>
          </a:p>
        </p:txBody>
      </p:sp>
    </p:spTree>
    <p:extLst>
      <p:ext uri="{BB962C8B-B14F-4D97-AF65-F5344CB8AC3E}">
        <p14:creationId xmlns:p14="http://schemas.microsoft.com/office/powerpoint/2010/main" xmlns="" val="1374039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Tree>
    <p:extLst>
      <p:ext uri="{BB962C8B-B14F-4D97-AF65-F5344CB8AC3E}">
        <p14:creationId xmlns:p14="http://schemas.microsoft.com/office/powerpoint/2010/main" xmlns="" val="3444274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6AEA19E0-5240-4404-8B6F-D80E8AED8D30}" type="slidenum">
              <a:rPr lang="en-US"/>
              <a:pPr/>
              <a:t>‹N›</a:t>
            </a:fld>
            <a:endParaRPr lang="en-US"/>
          </a:p>
        </p:txBody>
      </p:sp>
    </p:spTree>
    <p:extLst>
      <p:ext uri="{BB962C8B-B14F-4D97-AF65-F5344CB8AC3E}">
        <p14:creationId xmlns:p14="http://schemas.microsoft.com/office/powerpoint/2010/main" xmlns="" val="795956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685800" y="2693988"/>
            <a:ext cx="7772400" cy="1470025"/>
          </a:xfrm>
          <a:prstGeom prst="rect">
            <a:avLst/>
          </a:prstGeom>
        </p:spPr>
        <p:txBody>
          <a:bodyPr/>
          <a:lstStyle>
            <a:lvl1pPr>
              <a:defRPr sz="4400"/>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emf"/><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gif"/><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3.png"/><Relationship Id="rId18" Type="http://schemas.openxmlformats.org/officeDocument/2006/relationships/image" Target="../media/image18.jpeg"/><Relationship Id="rId3" Type="http://schemas.openxmlformats.org/officeDocument/2006/relationships/slideLayout" Target="../slideLayouts/slideLayout4.xml"/><Relationship Id="rId21" Type="http://schemas.openxmlformats.org/officeDocument/2006/relationships/image" Target="../media/image11.emf"/><Relationship Id="rId7" Type="http://schemas.openxmlformats.org/officeDocument/2006/relationships/slideLayout" Target="../slideLayouts/slideLayout8.xml"/><Relationship Id="rId12" Type="http://schemas.openxmlformats.org/officeDocument/2006/relationships/image" Target="../media/image12.jpeg"/><Relationship Id="rId17" Type="http://schemas.openxmlformats.org/officeDocument/2006/relationships/image" Target="../media/image17.jpeg"/><Relationship Id="rId2" Type="http://schemas.openxmlformats.org/officeDocument/2006/relationships/slideLayout" Target="../slideLayouts/slideLayout3.xml"/><Relationship Id="rId16" Type="http://schemas.openxmlformats.org/officeDocument/2006/relationships/image" Target="../media/image16.jpe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1.jpeg"/><Relationship Id="rId5" Type="http://schemas.openxmlformats.org/officeDocument/2006/relationships/slideLayout" Target="../slideLayouts/slideLayout6.xml"/><Relationship Id="rId15" Type="http://schemas.openxmlformats.org/officeDocument/2006/relationships/image" Target="../media/image15.jpeg"/><Relationship Id="rId10" Type="http://schemas.openxmlformats.org/officeDocument/2006/relationships/theme" Target="../theme/theme2.xml"/><Relationship Id="rId19" Type="http://schemas.openxmlformats.org/officeDocument/2006/relationships/image" Target="../media/image9.gif"/><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4.jpe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Group 9"/>
          <p:cNvGrpSpPr/>
          <p:nvPr userDrawn="1"/>
        </p:nvGrpSpPr>
        <p:grpSpPr>
          <a:xfrm>
            <a:off x="3505200" y="1295400"/>
            <a:ext cx="3861740" cy="3828905"/>
            <a:chOff x="3431712" y="1371600"/>
            <a:chExt cx="3861740" cy="3828905"/>
          </a:xfrm>
        </p:grpSpPr>
        <p:sp>
          <p:nvSpPr>
            <p:cNvPr id="37" name="Oval 36"/>
            <p:cNvSpPr/>
            <p:nvPr userDrawn="1"/>
          </p:nvSpPr>
          <p:spPr>
            <a:xfrm rot="19173240">
              <a:off x="3431712" y="1619105"/>
              <a:ext cx="3657600" cy="3581400"/>
            </a:xfrm>
            <a:prstGeom prst="ellipse">
              <a:avLst/>
            </a:prstGeom>
            <a:solidFill>
              <a:srgbClr val="F7A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userDrawn="1"/>
          </p:nvSpPr>
          <p:spPr>
            <a:xfrm rot="19173240">
              <a:off x="3940652" y="1371600"/>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userDrawn="1"/>
          </p:nvSpPr>
          <p:spPr>
            <a:xfrm rot="19173240">
              <a:off x="4240993" y="1665685"/>
              <a:ext cx="2752117" cy="2694781"/>
            </a:xfrm>
            <a:prstGeom prst="ellipse">
              <a:avLst/>
            </a:prstGeom>
            <a:solidFill>
              <a:srgbClr val="ABC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Oval 15"/>
          <p:cNvSpPr/>
          <p:nvPr userDrawn="1"/>
        </p:nvSpPr>
        <p:spPr>
          <a:xfrm rot="8556243">
            <a:off x="424403" y="2749558"/>
            <a:ext cx="3657600" cy="3581400"/>
          </a:xfrm>
          <a:prstGeom prst="ellipse">
            <a:avLst/>
          </a:prstGeom>
          <a:solidFill>
            <a:srgbClr val="A8E5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userDrawn="1"/>
        </p:nvSpPr>
        <p:spPr>
          <a:xfrm rot="19173240">
            <a:off x="3505200" y="1542905"/>
            <a:ext cx="3657600" cy="3581400"/>
          </a:xfrm>
          <a:prstGeom prst="ellipse">
            <a:avLst/>
          </a:prstGeom>
          <a:solidFill>
            <a:srgbClr val="F9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userDrawn="1"/>
        </p:nvSpPr>
        <p:spPr>
          <a:xfrm rot="19173240">
            <a:off x="4014140" y="1295400"/>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userDrawn="1"/>
        </p:nvSpPr>
        <p:spPr>
          <a:xfrm rot="19173240">
            <a:off x="4348741" y="1623030"/>
            <a:ext cx="2683600" cy="2627694"/>
          </a:xfrm>
          <a:prstGeom prst="ellipse">
            <a:avLst/>
          </a:prstGeom>
          <a:solidFill>
            <a:srgbClr val="ABC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userDrawn="1"/>
        </p:nvSpPr>
        <p:spPr>
          <a:xfrm rot="8556243">
            <a:off x="153040" y="3222727"/>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userDrawn="1"/>
        </p:nvSpPr>
        <p:spPr>
          <a:xfrm rot="8556243">
            <a:off x="453382" y="3516812"/>
            <a:ext cx="2752117" cy="2694781"/>
          </a:xfrm>
          <a:prstGeom prst="ellipse">
            <a:avLst/>
          </a:prstGeom>
          <a:solidFill>
            <a:srgbClr val="FFC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userDrawn="1"/>
        </p:nvSpPr>
        <p:spPr>
          <a:xfrm rot="8556243">
            <a:off x="423763" y="2749558"/>
            <a:ext cx="3657600" cy="3581400"/>
          </a:xfrm>
          <a:prstGeom prst="ellipse">
            <a:avLst/>
          </a:prstGeom>
          <a:solidFill>
            <a:srgbClr val="803D06">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userDrawn="1"/>
        </p:nvSpPr>
        <p:spPr>
          <a:xfrm rot="8556243">
            <a:off x="152400" y="3222727"/>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userDrawn="1"/>
        </p:nvSpPr>
        <p:spPr>
          <a:xfrm rot="8556243">
            <a:off x="502861" y="3551375"/>
            <a:ext cx="2682000" cy="2628000"/>
          </a:xfrm>
          <a:prstGeom prst="ellipse">
            <a:avLst/>
          </a:prstGeom>
          <a:solidFill>
            <a:srgbClr val="F9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p:cNvGrpSpPr/>
          <p:nvPr userDrawn="1"/>
        </p:nvGrpSpPr>
        <p:grpSpPr>
          <a:xfrm>
            <a:off x="4038600" y="478792"/>
            <a:ext cx="5105400" cy="1045207"/>
            <a:chOff x="1981201" y="152400"/>
            <a:chExt cx="7162800" cy="914400"/>
          </a:xfrm>
        </p:grpSpPr>
        <p:sp>
          <p:nvSpPr>
            <p:cNvPr id="7" name="Rectangle 6"/>
            <p:cNvSpPr/>
            <p:nvPr userDrawn="1"/>
          </p:nvSpPr>
          <p:spPr>
            <a:xfrm>
              <a:off x="2093756" y="254000"/>
              <a:ext cx="7050245" cy="711200"/>
            </a:xfrm>
            <a:prstGeom prst="rect">
              <a:avLst/>
            </a:prstGeom>
            <a:gradFill flip="none" rotWithShape="1">
              <a:gsLst>
                <a:gs pos="0">
                  <a:schemeClr val="accent1">
                    <a:lumMod val="75000"/>
                  </a:schemeClr>
                </a:gs>
                <a:gs pos="50000">
                  <a:schemeClr val="accent1">
                    <a:tint val="44500"/>
                    <a:satMod val="160000"/>
                  </a:schemeClr>
                </a:gs>
                <a:gs pos="100000">
                  <a:schemeClr val="accent1">
                    <a:lumMod val="20000"/>
                    <a:lumOff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userDrawn="1"/>
          </p:nvSpPr>
          <p:spPr>
            <a:xfrm>
              <a:off x="1981201" y="152400"/>
              <a:ext cx="229898" cy="91440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Placeholder 1"/>
          <p:cNvSpPr>
            <a:spLocks noGrp="1"/>
          </p:cNvSpPr>
          <p:nvPr userDrawn="1">
            <p:ph type="title"/>
          </p:nvPr>
        </p:nvSpPr>
        <p:spPr>
          <a:xfrm>
            <a:off x="1181100" y="2740594"/>
            <a:ext cx="6781800" cy="1526606"/>
          </a:xfrm>
          <a:prstGeom prst="rect">
            <a:avLst/>
          </a:prstGeom>
        </p:spPr>
        <p:txBody>
          <a:bodyPr vert="horz" lIns="91440" tIns="45720" rIns="91440" bIns="45720" rtlCol="0" anchor="ctr">
            <a:noAutofit/>
          </a:bodyPr>
          <a:lstStyle/>
          <a:p>
            <a:r>
              <a:rPr lang="en-US" dirty="0" smtClean="0"/>
              <a:t>Global Monitoring for Environment and Security</a:t>
            </a:r>
            <a:endParaRPr lang="en-US" dirty="0"/>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r="5439"/>
          <a:stretch/>
        </p:blipFill>
        <p:spPr>
          <a:xfrm>
            <a:off x="0" y="0"/>
            <a:ext cx="4138245" cy="1633214"/>
          </a:xfrm>
          <a:prstGeom prst="rect">
            <a:avLst/>
          </a:prstGeom>
        </p:spPr>
      </p:pic>
      <p:grpSp>
        <p:nvGrpSpPr>
          <p:cNvPr id="4" name="Group 3"/>
          <p:cNvGrpSpPr/>
          <p:nvPr userDrawn="1"/>
        </p:nvGrpSpPr>
        <p:grpSpPr>
          <a:xfrm>
            <a:off x="3936998" y="4432827"/>
            <a:ext cx="5166667" cy="2098957"/>
            <a:chOff x="3936998" y="4432827"/>
            <a:chExt cx="5166667" cy="2098957"/>
          </a:xfrm>
        </p:grpSpPr>
        <p:pic>
          <p:nvPicPr>
            <p:cNvPr id="26" name="Picture 20" descr="http://www.isprambiente.gov.it/img/imgHeaderLeft.jpg"/>
            <p:cNvPicPr>
              <a:picLocks noChangeAspect="1" noChangeArrowheads="1"/>
            </p:cNvPicPr>
            <p:nvPr userDrawn="1"/>
          </p:nvPicPr>
          <p:blipFill>
            <a:blip r:embed="rId4" cstate="print"/>
            <a:srcRect/>
            <a:stretch>
              <a:fillRect/>
            </a:stretch>
          </p:blipFill>
          <p:spPr bwMode="auto">
            <a:xfrm>
              <a:off x="8031185" y="6042322"/>
              <a:ext cx="639349" cy="456678"/>
            </a:xfrm>
            <a:prstGeom prst="rect">
              <a:avLst/>
            </a:prstGeom>
            <a:noFill/>
          </p:spPr>
        </p:pic>
        <p:pic>
          <p:nvPicPr>
            <p:cNvPr id="27" name="Picture 6" descr="http://www-lsceorchidee.cea.fr/LOGOS/FMILogo.png"/>
            <p:cNvPicPr>
              <a:picLocks noChangeAspect="1" noChangeArrowheads="1"/>
            </p:cNvPicPr>
            <p:nvPr userDrawn="1"/>
          </p:nvPicPr>
          <p:blipFill>
            <a:blip r:embed="rId5" cstate="print"/>
            <a:srcRect/>
            <a:stretch>
              <a:fillRect/>
            </a:stretch>
          </p:blipFill>
          <p:spPr bwMode="auto">
            <a:xfrm>
              <a:off x="7069742" y="6045552"/>
              <a:ext cx="448655" cy="448655"/>
            </a:xfrm>
            <a:prstGeom prst="rect">
              <a:avLst/>
            </a:prstGeom>
            <a:noFill/>
          </p:spPr>
        </p:pic>
        <p:pic>
          <p:nvPicPr>
            <p:cNvPr id="28" name="Picture 27" descr="Logo_GAF.jpg"/>
            <p:cNvPicPr>
              <a:picLocks noChangeAspect="1"/>
            </p:cNvPicPr>
            <p:nvPr userDrawn="1"/>
          </p:nvPicPr>
          <p:blipFill>
            <a:blip r:embed="rId6" cstate="print"/>
            <a:stretch>
              <a:fillRect/>
            </a:stretch>
          </p:blipFill>
          <p:spPr>
            <a:xfrm>
              <a:off x="4876800" y="5472717"/>
              <a:ext cx="888050" cy="268669"/>
            </a:xfrm>
            <a:prstGeom prst="rect">
              <a:avLst/>
            </a:prstGeom>
          </p:spPr>
        </p:pic>
        <p:pic>
          <p:nvPicPr>
            <p:cNvPr id="29" name="Picture 28"/>
            <p:cNvPicPr>
              <a:picLocks noChangeAspect="1"/>
            </p:cNvPicPr>
            <p:nvPr userDrawn="1"/>
          </p:nvPicPr>
          <p:blipFill>
            <a:blip r:embed="rId7" cstate="print">
              <a:extLst>
                <a:ext uri="{28A0092B-C50C-407E-A947-70E740481C1C}">
                  <a14:useLocalDpi xmlns:a14="http://schemas.microsoft.com/office/drawing/2010/main" xmlns="" val="0"/>
                </a:ext>
              </a:extLst>
            </a:blip>
            <a:stretch>
              <a:fillRect/>
            </a:stretch>
          </p:blipFill>
          <p:spPr>
            <a:xfrm>
              <a:off x="6126844" y="6007975"/>
              <a:ext cx="414565" cy="523809"/>
            </a:xfrm>
            <a:prstGeom prst="rect">
              <a:avLst/>
            </a:prstGeom>
          </p:spPr>
        </p:pic>
        <p:pic>
          <p:nvPicPr>
            <p:cNvPr id="30" name="Picture 29" descr="http://www.telespazio.it/img/eGEOS180.jpg"/>
            <p:cNvPicPr>
              <a:picLocks noChangeAspect="1" noChangeArrowheads="1"/>
            </p:cNvPicPr>
            <p:nvPr userDrawn="1"/>
          </p:nvPicPr>
          <p:blipFill>
            <a:blip r:embed="rId8" cstate="print"/>
            <a:srcRect/>
            <a:stretch>
              <a:fillRect/>
            </a:stretch>
          </p:blipFill>
          <p:spPr bwMode="auto">
            <a:xfrm>
              <a:off x="3936998" y="5194304"/>
              <a:ext cx="825496" cy="825496"/>
            </a:xfrm>
            <a:prstGeom prst="rect">
              <a:avLst/>
            </a:prstGeom>
            <a:noFill/>
          </p:spPr>
        </p:pic>
        <p:pic>
          <p:nvPicPr>
            <p:cNvPr id="31" name="Picture 22" descr="http://www.protezionecivilearchiabruzzo.org/web/stemma-protezione-civile.jpg"/>
            <p:cNvPicPr>
              <a:picLocks noChangeAspect="1" noChangeArrowheads="1"/>
            </p:cNvPicPr>
            <p:nvPr userDrawn="1"/>
          </p:nvPicPr>
          <p:blipFill>
            <a:blip r:embed="rId9" cstate="print"/>
            <a:srcRect/>
            <a:stretch>
              <a:fillRect/>
            </a:stretch>
          </p:blipFill>
          <p:spPr bwMode="auto">
            <a:xfrm>
              <a:off x="5186852" y="6020580"/>
              <a:ext cx="491246" cy="500161"/>
            </a:xfrm>
            <a:prstGeom prst="rect">
              <a:avLst/>
            </a:prstGeom>
            <a:noFill/>
          </p:spPr>
        </p:pic>
        <p:pic>
          <p:nvPicPr>
            <p:cNvPr id="32" name="Picture 2" descr="C:\Users\ANorthrop\Desktop\Telespazio_Vega.JPG"/>
            <p:cNvPicPr>
              <a:picLocks noChangeAspect="1" noChangeArrowheads="1"/>
            </p:cNvPicPr>
            <p:nvPr userDrawn="1"/>
          </p:nvPicPr>
          <p:blipFill>
            <a:blip r:embed="rId10" cstate="print">
              <a:extLst>
                <a:ext uri="{28A0092B-C50C-407E-A947-70E740481C1C}">
                  <a14:useLocalDpi xmlns:a14="http://schemas.microsoft.com/office/drawing/2010/main" xmlns="" val="0"/>
                </a:ext>
              </a:extLst>
            </a:blip>
            <a:srcRect/>
            <a:stretch>
              <a:fillRect/>
            </a:stretch>
          </p:blipFill>
          <p:spPr bwMode="auto">
            <a:xfrm>
              <a:off x="7187325" y="5285940"/>
              <a:ext cx="1916340" cy="657660"/>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32" descr="TPZ_logo_800px.gif"/>
            <p:cNvPicPr>
              <a:picLocks noChangeAspect="1"/>
            </p:cNvPicPr>
            <p:nvPr userDrawn="1"/>
          </p:nvPicPr>
          <p:blipFill>
            <a:blip r:embed="rId11" cstate="print"/>
            <a:stretch>
              <a:fillRect/>
            </a:stretch>
          </p:blipFill>
          <p:spPr>
            <a:xfrm>
              <a:off x="5889782" y="5334000"/>
              <a:ext cx="1303254" cy="418670"/>
            </a:xfrm>
            <a:prstGeom prst="rect">
              <a:avLst/>
            </a:prstGeom>
          </p:spPr>
        </p:pic>
        <p:pic>
          <p:nvPicPr>
            <p:cNvPr id="3" name="Picture 2"/>
            <p:cNvPicPr>
              <a:picLocks noChangeAspect="1"/>
            </p:cNvPicPr>
            <p:nvPr userDrawn="1"/>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7576072" y="4432827"/>
              <a:ext cx="1404812" cy="1039890"/>
            </a:xfrm>
            <a:prstGeom prst="rect">
              <a:avLst/>
            </a:prstGeom>
            <a:ln>
              <a:noFill/>
            </a:ln>
          </p:spPr>
        </p:pic>
        <p:pic>
          <p:nvPicPr>
            <p:cNvPr id="34" name="Picture 33"/>
            <p:cNvPicPr/>
            <p:nvPr userDrawn="1"/>
          </p:nvPicPr>
          <p:blipFill>
            <a:blip r:embed="rId13" cstate="print">
              <a:extLst>
                <a:ext uri="{28A0092B-C50C-407E-A947-70E740481C1C}">
                  <a14:useLocalDpi xmlns:a14="http://schemas.microsoft.com/office/drawing/2010/main" xmlns="" val="0"/>
                </a:ext>
              </a:extLst>
            </a:blip>
            <a:srcRect/>
            <a:stretch>
              <a:fillRect/>
            </a:stretch>
          </p:blipFill>
          <p:spPr bwMode="auto">
            <a:xfrm>
              <a:off x="3946329" y="6019800"/>
              <a:ext cx="1001868" cy="506730"/>
            </a:xfrm>
            <a:prstGeom prst="rect">
              <a:avLst/>
            </a:prstGeom>
            <a:noFill/>
            <a:ln>
              <a:noFill/>
            </a:ln>
          </p:spPr>
        </p:pic>
      </p:grpSp>
    </p:spTree>
  </p:cSld>
  <p:clrMap bg1="lt1" tx1="dk1" bg2="lt2" tx2="dk2" accent1="accent1" accent2="accent2" accent3="accent3" accent4="accent4" accent5="accent5" accent6="accent6" hlink="hlink" folHlink="folHlink"/>
  <p:sldLayoutIdLst>
    <p:sldLayoutId id="2147483649" r:id="rId1"/>
  </p:sldLayoutIdLst>
  <p:timing>
    <p:tnLst>
      <p:par>
        <p:cTn id="1" dur="indefinite" restart="never" nodeType="tmRoot"/>
      </p:par>
    </p:tnLst>
  </p:timing>
  <p:txStyles>
    <p:titleStyle>
      <a:lvl1pPr algn="ctr" defTabSz="914400" rtl="0" eaLnBrk="1" latinLnBrk="0" hangingPunct="1">
        <a:spcBef>
          <a:spcPct val="0"/>
        </a:spcBef>
        <a:buNone/>
        <a:defRPr sz="4800" b="1" kern="1200" baseline="0">
          <a:solidFill>
            <a:schemeClr val="accent1">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093756" y="254000"/>
            <a:ext cx="7050245" cy="711200"/>
          </a:xfrm>
          <a:prstGeom prst="rect">
            <a:avLst/>
          </a:prstGeom>
          <a:gradFill flip="none" rotWithShape="1">
            <a:gsLst>
              <a:gs pos="0">
                <a:schemeClr val="accent1">
                  <a:lumMod val="75000"/>
                </a:schemeClr>
              </a:gs>
              <a:gs pos="50000">
                <a:schemeClr val="accent1">
                  <a:tint val="44500"/>
                  <a:satMod val="160000"/>
                </a:schemeClr>
              </a:gs>
              <a:gs pos="100000">
                <a:schemeClr val="accent1">
                  <a:lumMod val="20000"/>
                  <a:lumOff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userDrawn="1"/>
        </p:nvSpPr>
        <p:spPr>
          <a:xfrm>
            <a:off x="1981201" y="152400"/>
            <a:ext cx="229898" cy="91440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rotWithShape="1">
          <a:blip r:embed="rId11" cstate="print">
            <a:extLst>
              <a:ext uri="{28A0092B-C50C-407E-A947-70E740481C1C}">
                <a14:useLocalDpi xmlns:a14="http://schemas.microsoft.com/office/drawing/2010/main" xmlns="" val="0"/>
              </a:ext>
            </a:extLst>
          </a:blip>
          <a:srcRect r="5439"/>
          <a:stretch/>
        </p:blipFill>
        <p:spPr>
          <a:xfrm>
            <a:off x="0" y="119386"/>
            <a:ext cx="2143125" cy="845813"/>
          </a:xfrm>
          <a:prstGeom prst="rect">
            <a:avLst/>
          </a:prstGeom>
        </p:spPr>
      </p:pic>
      <p:sp>
        <p:nvSpPr>
          <p:cNvPr id="16" name="Title 1"/>
          <p:cNvSpPr txBox="1">
            <a:spLocks/>
          </p:cNvSpPr>
          <p:nvPr userDrawn="1"/>
        </p:nvSpPr>
        <p:spPr>
          <a:xfrm>
            <a:off x="2362200" y="342900"/>
            <a:ext cx="6705600" cy="533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p:txBody>
      </p:sp>
      <p:sp>
        <p:nvSpPr>
          <p:cNvPr id="21" name="Title Placeholder 1"/>
          <p:cNvSpPr txBox="1">
            <a:spLocks/>
          </p:cNvSpPr>
          <p:nvPr userDrawn="1"/>
        </p:nvSpPr>
        <p:spPr>
          <a:xfrm>
            <a:off x="2492852" y="327251"/>
            <a:ext cx="67056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chemeClr val="tx1"/>
                </a:solidFill>
                <a:latin typeface="+mj-lt"/>
                <a:ea typeface="+mj-ea"/>
                <a:cs typeface="+mj-cs"/>
              </a:defRPr>
            </a:lvl1pPr>
          </a:lstStyle>
          <a:p>
            <a:endParaRPr lang="en-US" dirty="0"/>
          </a:p>
        </p:txBody>
      </p:sp>
      <p:grpSp>
        <p:nvGrpSpPr>
          <p:cNvPr id="34" name="Group 33"/>
          <p:cNvGrpSpPr/>
          <p:nvPr userDrawn="1"/>
        </p:nvGrpSpPr>
        <p:grpSpPr>
          <a:xfrm>
            <a:off x="152400" y="1295400"/>
            <a:ext cx="7214540" cy="5210277"/>
            <a:chOff x="152400" y="1295400"/>
            <a:chExt cx="7214540" cy="5210277"/>
          </a:xfrm>
        </p:grpSpPr>
        <p:sp>
          <p:nvSpPr>
            <p:cNvPr id="36" name="Oval 35"/>
            <p:cNvSpPr/>
            <p:nvPr userDrawn="1"/>
          </p:nvSpPr>
          <p:spPr>
            <a:xfrm rot="8556243">
              <a:off x="424403" y="2749558"/>
              <a:ext cx="3657600" cy="3581400"/>
            </a:xfrm>
            <a:prstGeom prst="ellipse">
              <a:avLst/>
            </a:prstGeom>
            <a:solidFill>
              <a:srgbClr val="84B23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userDrawn="1"/>
          </p:nvSpPr>
          <p:spPr>
            <a:xfrm rot="19173240">
              <a:off x="3505200" y="1542905"/>
              <a:ext cx="3657600" cy="3581400"/>
            </a:xfrm>
            <a:prstGeom prst="ellipse">
              <a:avLst/>
            </a:prstGeom>
            <a:solidFill>
              <a:srgbClr val="F9B94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 name="Group 34"/>
            <p:cNvGrpSpPr/>
            <p:nvPr userDrawn="1"/>
          </p:nvGrpSpPr>
          <p:grpSpPr>
            <a:xfrm>
              <a:off x="4014140" y="1295400"/>
              <a:ext cx="3352800" cy="3282950"/>
              <a:chOff x="3940652" y="1371600"/>
              <a:chExt cx="3352800" cy="3282950"/>
            </a:xfrm>
          </p:grpSpPr>
          <p:sp>
            <p:nvSpPr>
              <p:cNvPr id="46" name="Oval 45"/>
              <p:cNvSpPr/>
              <p:nvPr userDrawn="1"/>
            </p:nvSpPr>
            <p:spPr>
              <a:xfrm rot="19173240">
                <a:off x="3940652" y="1371600"/>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userDrawn="1"/>
            </p:nvSpPr>
            <p:spPr>
              <a:xfrm rot="19173240">
                <a:off x="4240993" y="1665685"/>
                <a:ext cx="2752117" cy="2694781"/>
              </a:xfrm>
              <a:prstGeom prst="ellipse">
                <a:avLst/>
              </a:prstGeom>
              <a:solidFill>
                <a:srgbClr val="ABC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Oval 37"/>
            <p:cNvSpPr/>
            <p:nvPr userDrawn="1"/>
          </p:nvSpPr>
          <p:spPr>
            <a:xfrm rot="19173240">
              <a:off x="4014140" y="1295400"/>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userDrawn="1"/>
          </p:nvSpPr>
          <p:spPr>
            <a:xfrm rot="19173240">
              <a:off x="4348741" y="1623030"/>
              <a:ext cx="2683600" cy="2627694"/>
            </a:xfrm>
            <a:prstGeom prst="ellipse">
              <a:avLst/>
            </a:prstGeom>
            <a:solidFill>
              <a:srgbClr val="ABC3D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userDrawn="1"/>
          </p:nvSpPr>
          <p:spPr>
            <a:xfrm rot="8556243">
              <a:off x="153040" y="3222727"/>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userDrawn="1"/>
          </p:nvSpPr>
          <p:spPr>
            <a:xfrm rot="8556243">
              <a:off x="453382" y="3516812"/>
              <a:ext cx="2752117" cy="2694781"/>
            </a:xfrm>
            <a:prstGeom prst="ellipse">
              <a:avLst/>
            </a:prstGeom>
            <a:solidFill>
              <a:srgbClr val="FFC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userDrawn="1"/>
          </p:nvSpPr>
          <p:spPr>
            <a:xfrm rot="8556243">
              <a:off x="152400" y="3222727"/>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p:cNvSpPr/>
            <p:nvPr userDrawn="1"/>
          </p:nvSpPr>
          <p:spPr>
            <a:xfrm rot="8556243">
              <a:off x="502861" y="3551375"/>
              <a:ext cx="2682000" cy="2628000"/>
            </a:xfrm>
            <a:prstGeom prst="ellipse">
              <a:avLst/>
            </a:prstGeom>
            <a:solidFill>
              <a:srgbClr val="F9B94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 name="Group 1"/>
          <p:cNvGrpSpPr/>
          <p:nvPr userDrawn="1"/>
        </p:nvGrpSpPr>
        <p:grpSpPr>
          <a:xfrm>
            <a:off x="35496" y="6235054"/>
            <a:ext cx="6573869" cy="577959"/>
            <a:chOff x="2253203" y="6235054"/>
            <a:chExt cx="6573869" cy="577959"/>
          </a:xfrm>
        </p:grpSpPr>
        <p:pic>
          <p:nvPicPr>
            <p:cNvPr id="48" name="Picture 20" descr="http://www.isprambiente.gov.it/img/imgHeaderLeft.jpg"/>
            <p:cNvPicPr>
              <a:picLocks noChangeAspect="1" noChangeArrowheads="1"/>
            </p:cNvPicPr>
            <p:nvPr userDrawn="1"/>
          </p:nvPicPr>
          <p:blipFill>
            <a:blip r:embed="rId12" cstate="print"/>
            <a:srcRect/>
            <a:stretch>
              <a:fillRect/>
            </a:stretch>
          </p:blipFill>
          <p:spPr bwMode="auto">
            <a:xfrm>
              <a:off x="8471729" y="6457140"/>
              <a:ext cx="355343" cy="253816"/>
            </a:xfrm>
            <a:prstGeom prst="rect">
              <a:avLst/>
            </a:prstGeom>
            <a:noFill/>
          </p:spPr>
        </p:pic>
        <p:pic>
          <p:nvPicPr>
            <p:cNvPr id="49" name="Picture 6" descr="http://www-lsceorchidee.cea.fr/LOGOS/FMILogo.png"/>
            <p:cNvPicPr>
              <a:picLocks noChangeAspect="1" noChangeArrowheads="1"/>
            </p:cNvPicPr>
            <p:nvPr userDrawn="1"/>
          </p:nvPicPr>
          <p:blipFill>
            <a:blip r:embed="rId13" cstate="print"/>
            <a:srcRect/>
            <a:stretch>
              <a:fillRect/>
            </a:stretch>
          </p:blipFill>
          <p:spPr bwMode="auto">
            <a:xfrm>
              <a:off x="7937370" y="6458935"/>
              <a:ext cx="249357" cy="249357"/>
            </a:xfrm>
            <a:prstGeom prst="rect">
              <a:avLst/>
            </a:prstGeom>
            <a:noFill/>
          </p:spPr>
        </p:pic>
        <p:pic>
          <p:nvPicPr>
            <p:cNvPr id="50" name="Picture 49" descr="Logo_GAF.jpg"/>
            <p:cNvPicPr>
              <a:picLocks noChangeAspect="1"/>
            </p:cNvPicPr>
            <p:nvPr userDrawn="1"/>
          </p:nvPicPr>
          <p:blipFill>
            <a:blip r:embed="rId14" cstate="print"/>
            <a:stretch>
              <a:fillRect/>
            </a:stretch>
          </p:blipFill>
          <p:spPr>
            <a:xfrm>
              <a:off x="5661236" y="6510777"/>
              <a:ext cx="493568" cy="149323"/>
            </a:xfrm>
            <a:prstGeom prst="rect">
              <a:avLst/>
            </a:prstGeom>
          </p:spPr>
        </p:pic>
        <p:pic>
          <p:nvPicPr>
            <p:cNvPr id="51" name="Picture 50"/>
            <p:cNvPicPr>
              <a:picLocks noChangeAspect="1"/>
            </p:cNvPicPr>
            <p:nvPr userDrawn="1"/>
          </p:nvPicPr>
          <p:blipFill>
            <a:blip r:embed="rId15" cstate="print">
              <a:extLst>
                <a:ext uri="{28A0092B-C50C-407E-A947-70E740481C1C}">
                  <a14:useLocalDpi xmlns:a14="http://schemas.microsoft.com/office/drawing/2010/main" xmlns="" val="0"/>
                </a:ext>
              </a:extLst>
            </a:blip>
            <a:stretch>
              <a:fillRect/>
            </a:stretch>
          </p:blipFill>
          <p:spPr>
            <a:xfrm>
              <a:off x="7413318" y="6438050"/>
              <a:ext cx="230410" cy="291127"/>
            </a:xfrm>
            <a:prstGeom prst="rect">
              <a:avLst/>
            </a:prstGeom>
          </p:spPr>
        </p:pic>
        <p:pic>
          <p:nvPicPr>
            <p:cNvPr id="52" name="Picture 51" descr="http://www.telespazio.it/img/eGEOS180.jpg"/>
            <p:cNvPicPr>
              <a:picLocks noChangeAspect="1" noChangeArrowheads="1"/>
            </p:cNvPicPr>
            <p:nvPr userDrawn="1"/>
          </p:nvPicPr>
          <p:blipFill>
            <a:blip r:embed="rId16" cstate="print"/>
            <a:srcRect/>
            <a:stretch>
              <a:fillRect/>
            </a:stretch>
          </p:blipFill>
          <p:spPr bwMode="auto">
            <a:xfrm>
              <a:off x="6273439" y="6354212"/>
              <a:ext cx="458801" cy="458801"/>
            </a:xfrm>
            <a:prstGeom prst="rect">
              <a:avLst/>
            </a:prstGeom>
            <a:noFill/>
          </p:spPr>
        </p:pic>
        <p:pic>
          <p:nvPicPr>
            <p:cNvPr id="53" name="Picture 22" descr="http://www.protezionecivilearchiabruzzo.org/web/stemma-protezione-civile.jpg"/>
            <p:cNvPicPr>
              <a:picLocks noChangeAspect="1" noChangeArrowheads="1"/>
            </p:cNvPicPr>
            <p:nvPr userDrawn="1"/>
          </p:nvPicPr>
          <p:blipFill>
            <a:blip r:embed="rId17" cstate="print"/>
            <a:srcRect/>
            <a:stretch>
              <a:fillRect/>
            </a:stretch>
          </p:blipFill>
          <p:spPr bwMode="auto">
            <a:xfrm>
              <a:off x="6890881" y="6445056"/>
              <a:ext cx="273029" cy="277984"/>
            </a:xfrm>
            <a:prstGeom prst="rect">
              <a:avLst/>
            </a:prstGeom>
            <a:noFill/>
          </p:spPr>
        </p:pic>
        <p:pic>
          <p:nvPicPr>
            <p:cNvPr id="54" name="Picture 2" descr="C:\Users\ANorthrop\Desktop\Telespazio_Vega.JPG"/>
            <p:cNvPicPr>
              <a:picLocks noChangeAspect="1" noChangeArrowheads="1"/>
            </p:cNvPicPr>
            <p:nvPr userDrawn="1"/>
          </p:nvPicPr>
          <p:blipFill>
            <a:blip r:embed="rId18" cstate="print">
              <a:extLst>
                <a:ext uri="{28A0092B-C50C-407E-A947-70E740481C1C}">
                  <a14:useLocalDpi xmlns:a14="http://schemas.microsoft.com/office/drawing/2010/main" xmlns="" val="0"/>
                </a:ext>
              </a:extLst>
            </a:blip>
            <a:srcRect/>
            <a:stretch>
              <a:fillRect/>
            </a:stretch>
          </p:blipFill>
          <p:spPr bwMode="auto">
            <a:xfrm>
              <a:off x="3635896" y="6397081"/>
              <a:ext cx="1065080" cy="365520"/>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54" descr="TPZ_logo_800px.gif"/>
            <p:cNvPicPr>
              <a:picLocks noChangeAspect="1"/>
            </p:cNvPicPr>
            <p:nvPr userDrawn="1"/>
          </p:nvPicPr>
          <p:blipFill>
            <a:blip r:embed="rId19" cstate="print"/>
            <a:stretch>
              <a:fillRect/>
            </a:stretch>
          </p:blipFill>
          <p:spPr>
            <a:xfrm>
              <a:off x="4793635" y="6438050"/>
              <a:ext cx="724334" cy="232692"/>
            </a:xfrm>
            <a:prstGeom prst="rect">
              <a:avLst/>
            </a:prstGeom>
          </p:spPr>
        </p:pic>
        <p:pic>
          <p:nvPicPr>
            <p:cNvPr id="56" name="Picture 55"/>
            <p:cNvPicPr>
              <a:picLocks noChangeAspect="1"/>
            </p:cNvPicPr>
            <p:nvPr userDrawn="1"/>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2253203" y="6235054"/>
              <a:ext cx="780778" cy="577959"/>
            </a:xfrm>
            <a:prstGeom prst="rect">
              <a:avLst/>
            </a:prstGeom>
            <a:ln>
              <a:noFill/>
            </a:ln>
          </p:spPr>
        </p:pic>
        <p:pic>
          <p:nvPicPr>
            <p:cNvPr id="61" name="Picture 60"/>
            <p:cNvPicPr/>
            <p:nvPr userDrawn="1"/>
          </p:nvPicPr>
          <p:blipFill>
            <a:blip r:embed="rId21" cstate="print">
              <a:extLst>
                <a:ext uri="{28A0092B-C50C-407E-A947-70E740481C1C}">
                  <a14:useLocalDpi xmlns:a14="http://schemas.microsoft.com/office/drawing/2010/main" xmlns="" val="0"/>
                </a:ext>
              </a:extLst>
            </a:blip>
            <a:srcRect/>
            <a:stretch>
              <a:fillRect/>
            </a:stretch>
          </p:blipFill>
          <p:spPr bwMode="auto">
            <a:xfrm>
              <a:off x="3059832" y="6457140"/>
              <a:ext cx="556827" cy="281635"/>
            </a:xfrm>
            <a:prstGeom prst="rect">
              <a:avLst/>
            </a:prstGeom>
            <a:noFill/>
            <a:ln>
              <a:noFill/>
            </a:ln>
          </p:spPr>
        </p:pic>
      </p:grpSp>
    </p:spTree>
    <p:extLst>
      <p:ext uri="{BB962C8B-B14F-4D97-AF65-F5344CB8AC3E}">
        <p14:creationId xmlns:p14="http://schemas.microsoft.com/office/powerpoint/2010/main" xmlns="" val="2624876102"/>
      </p:ext>
    </p:extLst>
  </p:cSld>
  <p:clrMap bg1="lt1" tx1="dk1" bg2="lt2" tx2="dk2" accent1="accent1" accent2="accent2" accent3="accent3" accent4="accent4" accent5="accent5" accent6="accent6" hlink="hlink" folHlink="folHlink"/>
  <p:sldLayoutIdLst>
    <p:sldLayoutId id="2147483669" r:id="rId1"/>
    <p:sldLayoutId id="2147483671" r:id="rId2"/>
    <p:sldLayoutId id="2147483673" r:id="rId3"/>
    <p:sldLayoutId id="2147483676" r:id="rId4"/>
    <p:sldLayoutId id="2147483677" r:id="rId5"/>
    <p:sldLayoutId id="2147483678" r:id="rId6"/>
    <p:sldLayoutId id="2147483687" r:id="rId7"/>
    <p:sldLayoutId id="2147483688" r:id="rId8"/>
    <p:sldLayoutId id="2147483689" r:id="rId9"/>
  </p:sldLayoutIdLst>
  <p:timing>
    <p:tnLst>
      <p:par>
        <p:cTn id="1" dur="indefinite" restart="never" nodeType="tmRoot"/>
      </p:par>
    </p:tnLst>
  </p:timing>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20135913"/>
      </p:ext>
    </p:extLst>
  </p:cSld>
  <p:clrMap bg1="lt1" tx1="dk1" bg2="lt2" tx2="dk2" accent1="accent1" accent2="accent2" accent3="accent3" accent4="accent4" accent5="accent5" accent6="accent6" hlink="hlink" folHlink="folHlink"/>
  <p:sldLayoutIdLst>
    <p:sldLayoutId id="2147483686"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s>
</file>

<file path=ppt/slides/_rels/slide1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6.jpeg"/></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6.jpe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6.jpe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68.png"/><Relationship Id="rId4" Type="http://schemas.openxmlformats.org/officeDocument/2006/relationships/image" Target="../media/image66.jpeg"/></Relationships>
</file>

<file path=ppt/slides/_rels/slide18.xml.rels><?xml version="1.0" encoding="UTF-8" standalone="yes"?>
<Relationships xmlns="http://schemas.openxmlformats.org/package/2006/relationships"><Relationship Id="rId3" Type="http://schemas.openxmlformats.org/officeDocument/2006/relationships/image" Target="../media/image74.gif"/><Relationship Id="rId7" Type="http://schemas.openxmlformats.org/officeDocument/2006/relationships/image" Target="../media/image78.gi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1.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2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23.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24.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25.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wmf"/><Relationship Id="rId12" Type="http://schemas.openxmlformats.org/officeDocument/2006/relationships/image" Target="../media/image12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s>
</file>

<file path=ppt/slides/_rels/slide26.xml.rels><?xml version="1.0" encoding="UTF-8" standalone="yes"?>
<Relationships xmlns="http://schemas.openxmlformats.org/package/2006/relationships"><Relationship Id="rId3" Type="http://schemas.openxmlformats.org/officeDocument/2006/relationships/image" Target="../media/image124.gi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gmes-atmosphere.eu/documents/maccii/presentations/Wald-Peuch_MACCII_GEO_Nov2012.pptx"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42.xml.rels><?xml version="1.0" encoding="UTF-8" standalone="yes"?>
<Relationships xmlns="http://schemas.openxmlformats.org/package/2006/relationships"><Relationship Id="rId3" Type="http://schemas.openxmlformats.org/officeDocument/2006/relationships/hyperlink" Target="http://www.obsairve.eu/"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image" Target="../media/image132.jpeg"/></Relationships>
</file>

<file path=ppt/slides/_rels/slide43.xml.rels><?xml version="1.0" encoding="UTF-8" standalone="yes"?>
<Relationships xmlns="http://schemas.openxmlformats.org/package/2006/relationships"><Relationship Id="rId3" Type="http://schemas.openxmlformats.org/officeDocument/2006/relationships/hyperlink" Target="https://itunes.apple.com/de/app/obsairve/id490939811?mt=8"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27.jpeg"/><Relationship Id="rId4" Type="http://schemas.openxmlformats.org/officeDocument/2006/relationships/image" Target="../media/image134.png"/></Relationships>
</file>

<file path=ppt/slides/_rels/slide4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10.xml"/><Relationship Id="rId4" Type="http://schemas.openxmlformats.org/officeDocument/2006/relationships/image" Target="../media/image13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89.202.228.212/" TargetMode="External"/><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13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7.xml"/><Relationship Id="rId16"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gif"/><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5000" dirty="0" smtClean="0"/>
              <a:t>User Awareness &amp; Training:</a:t>
            </a:r>
            <a:br>
              <a:rPr lang="en-GB" sz="5000" dirty="0" smtClean="0"/>
            </a:br>
            <a:r>
              <a:rPr lang="en-GB" sz="6600" dirty="0" smtClean="0">
                <a:solidFill>
                  <a:schemeClr val="tx2">
                    <a:lumMod val="50000"/>
                  </a:schemeClr>
                </a:solidFill>
              </a:rPr>
              <a:t>ATMOSPHERE</a:t>
            </a:r>
            <a:r>
              <a:rPr lang="en-GB" sz="4800" i="1" dirty="0" smtClean="0"/>
              <a:t/>
            </a:r>
            <a:br>
              <a:rPr lang="en-GB" sz="4800" i="1" dirty="0" smtClean="0"/>
            </a:br>
            <a:r>
              <a:rPr lang="en-GB" sz="3200" dirty="0" smtClean="0"/>
              <a:t>Bucharest, Romania – </a:t>
            </a:r>
            <a:r>
              <a:rPr lang="en-GB" sz="3200" dirty="0"/>
              <a:t>8</a:t>
            </a:r>
            <a:r>
              <a:rPr lang="en-GB" sz="3200" baseline="30000" dirty="0" smtClean="0"/>
              <a:t>th</a:t>
            </a:r>
            <a:r>
              <a:rPr lang="en-GB" sz="3200" dirty="0" smtClean="0"/>
              <a:t> November 2013</a:t>
            </a:r>
            <a:r>
              <a:rPr lang="en-GB" sz="3200" i="1" dirty="0" smtClean="0"/>
              <a:t/>
            </a:r>
            <a:br>
              <a:rPr lang="en-GB" sz="3200" i="1" dirty="0" smtClean="0"/>
            </a:br>
            <a:r>
              <a:rPr lang="en-GB" sz="3200" i="1" dirty="0" smtClean="0"/>
              <a:t>Stefania Mazzeo</a:t>
            </a:r>
            <a:endParaRPr lang="en-GB" sz="3200" i="1" dirty="0"/>
          </a:p>
        </p:txBody>
      </p:sp>
    </p:spTree>
    <p:extLst>
      <p:ext uri="{BB962C8B-B14F-4D97-AF65-F5344CB8AC3E}">
        <p14:creationId xmlns:p14="http://schemas.microsoft.com/office/powerpoint/2010/main" xmlns="" val="34073969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MACC_global_NOx.gif"/>
          <p:cNvPicPr>
            <a:picLocks noChangeAspect="1"/>
          </p:cNvPicPr>
          <p:nvPr/>
        </p:nvPicPr>
        <p:blipFill>
          <a:blip r:embed="rId3" cstate="print"/>
          <a:srcRect l="3276" t="14404" r="7949" b="4234"/>
          <a:stretch>
            <a:fillRect/>
          </a:stretch>
        </p:blipFill>
        <p:spPr>
          <a:xfrm>
            <a:off x="2250821" y="84376"/>
            <a:ext cx="6840760" cy="3456384"/>
          </a:xfrm>
          <a:prstGeom prst="rect">
            <a:avLst/>
          </a:prstGeom>
        </p:spPr>
      </p:pic>
      <p:pic>
        <p:nvPicPr>
          <p:cNvPr id="27" name="Picture 26" descr="MACC_regional_NO2.png"/>
          <p:cNvPicPr>
            <a:picLocks noChangeAspect="1"/>
          </p:cNvPicPr>
          <p:nvPr/>
        </p:nvPicPr>
        <p:blipFill>
          <a:blip r:embed="rId4" cstate="print"/>
          <a:srcRect l="5079" t="9886" r="11653" b="8343"/>
          <a:stretch>
            <a:fillRect/>
          </a:stretch>
        </p:blipFill>
        <p:spPr>
          <a:xfrm>
            <a:off x="2682869" y="2609193"/>
            <a:ext cx="3312368" cy="2309941"/>
          </a:xfrm>
          <a:prstGeom prst="rect">
            <a:avLst/>
          </a:prstGeom>
          <a:effectLst>
            <a:outerShdw blurRad="50800" dist="38100" dir="2700000" sx="102000" sy="102000" algn="tl" rotWithShape="0">
              <a:prstClr val="black">
                <a:alpha val="40000"/>
              </a:prstClr>
            </a:outerShdw>
          </a:effectLst>
        </p:spPr>
      </p:pic>
      <p:sp>
        <p:nvSpPr>
          <p:cNvPr id="7" name="Rectangle 6"/>
          <p:cNvSpPr/>
          <p:nvPr/>
        </p:nvSpPr>
        <p:spPr>
          <a:xfrm>
            <a:off x="5364088" y="531757"/>
            <a:ext cx="936104" cy="648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irText.png"/>
          <p:cNvPicPr>
            <a:picLocks noChangeAspect="1"/>
          </p:cNvPicPr>
          <p:nvPr/>
        </p:nvPicPr>
        <p:blipFill>
          <a:blip r:embed="rId5" cstate="print"/>
          <a:stretch>
            <a:fillRect/>
          </a:stretch>
        </p:blipFill>
        <p:spPr>
          <a:xfrm>
            <a:off x="179512" y="4410460"/>
            <a:ext cx="3168352" cy="2314053"/>
          </a:xfrm>
          <a:prstGeom prst="rect">
            <a:avLst/>
          </a:prstGeom>
          <a:effectLst>
            <a:outerShdw blurRad="50800" dist="38100" dir="2700000" sx="102000" sy="102000" algn="tl" rotWithShape="0">
              <a:prstClr val="black">
                <a:alpha val="40000"/>
              </a:prstClr>
            </a:outerShdw>
          </a:effectLst>
        </p:spPr>
      </p:pic>
      <p:sp>
        <p:nvSpPr>
          <p:cNvPr id="10" name="Rectangle 9"/>
          <p:cNvSpPr/>
          <p:nvPr/>
        </p:nvSpPr>
        <p:spPr>
          <a:xfrm>
            <a:off x="3585922" y="3800057"/>
            <a:ext cx="144016" cy="720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p:cNvCxnSpPr/>
          <p:nvPr/>
        </p:nvCxnSpPr>
        <p:spPr>
          <a:xfrm rot="10800000" flipV="1">
            <a:off x="2699792" y="548680"/>
            <a:ext cx="2664296" cy="20882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4319972" y="2888940"/>
            <a:ext cx="3672408" cy="2880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0" idx="3"/>
          </p:cNvCxnSpPr>
          <p:nvPr/>
        </p:nvCxnSpPr>
        <p:spPr>
          <a:xfrm rot="5400000" flipH="1" flipV="1">
            <a:off x="2122252" y="5061674"/>
            <a:ext cx="2833299" cy="38207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0" idx="1"/>
          </p:cNvCxnSpPr>
          <p:nvPr/>
        </p:nvCxnSpPr>
        <p:spPr>
          <a:xfrm flipV="1">
            <a:off x="179512" y="3836061"/>
            <a:ext cx="3406410" cy="6010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012160" y="3540760"/>
            <a:ext cx="3155719" cy="2246769"/>
          </a:xfrm>
          <a:prstGeom prst="rect">
            <a:avLst/>
          </a:prstGeom>
          <a:noFill/>
          <a:ln>
            <a:noFill/>
          </a:ln>
        </p:spPr>
        <p:txBody>
          <a:bodyPr wrap="square" rtlCol="0">
            <a:spAutoFit/>
          </a:bodyPr>
          <a:lstStyle/>
          <a:p>
            <a:r>
              <a:rPr lang="en-GB" sz="2000" b="0" dirty="0" smtClean="0">
                <a:latin typeface="Calibri" pitchFamily="34" charset="0"/>
                <a:cs typeface="Calibri" pitchFamily="34" charset="0"/>
              </a:rPr>
              <a:t>    </a:t>
            </a:r>
            <a:r>
              <a:rPr lang="en-GB" sz="2000" b="0" dirty="0" smtClean="0">
                <a:solidFill>
                  <a:schemeClr val="tx2">
                    <a:lumMod val="50000"/>
                  </a:schemeClr>
                </a:solidFill>
                <a:latin typeface="Calibri" pitchFamily="34" charset="0"/>
                <a:cs typeface="Calibri" pitchFamily="34" charset="0"/>
              </a:rPr>
              <a:t>MACC-II global</a:t>
            </a:r>
          </a:p>
          <a:p>
            <a:endParaRPr lang="en-GB" sz="2000" dirty="0" smtClean="0">
              <a:solidFill>
                <a:schemeClr val="tx2">
                  <a:lumMod val="50000"/>
                </a:schemeClr>
              </a:solidFill>
            </a:endParaRPr>
          </a:p>
          <a:p>
            <a:endParaRPr lang="en-GB" sz="2000" dirty="0" smtClean="0">
              <a:solidFill>
                <a:schemeClr val="tx2">
                  <a:lumMod val="50000"/>
                </a:schemeClr>
              </a:solidFill>
            </a:endParaRPr>
          </a:p>
          <a:p>
            <a:r>
              <a:rPr lang="en-GB" sz="2000" b="0" dirty="0" smtClean="0">
                <a:solidFill>
                  <a:schemeClr val="tx2">
                    <a:lumMod val="50000"/>
                  </a:schemeClr>
                </a:solidFill>
                <a:latin typeface="Calibri" pitchFamily="34" charset="0"/>
                <a:cs typeface="Calibri" pitchFamily="34" charset="0"/>
              </a:rPr>
              <a:t>MACC-II regional</a:t>
            </a:r>
          </a:p>
          <a:p>
            <a:endParaRPr lang="en-GB" sz="2000" dirty="0" smtClean="0">
              <a:solidFill>
                <a:schemeClr val="tx2">
                  <a:lumMod val="50000"/>
                </a:schemeClr>
              </a:solidFill>
            </a:endParaRPr>
          </a:p>
          <a:p>
            <a:endParaRPr lang="en-GB" sz="2000" dirty="0">
              <a:solidFill>
                <a:schemeClr val="tx2">
                  <a:lumMod val="50000"/>
                </a:schemeClr>
              </a:solidFill>
            </a:endParaRPr>
          </a:p>
          <a:p>
            <a:r>
              <a:rPr lang="en-GB" sz="2000" b="0" dirty="0" smtClean="0">
                <a:solidFill>
                  <a:schemeClr val="tx2">
                    <a:lumMod val="50000"/>
                  </a:schemeClr>
                </a:solidFill>
                <a:latin typeface="Calibri" pitchFamily="34" charset="0"/>
                <a:cs typeface="Calibri" pitchFamily="34" charset="0"/>
              </a:rPr>
              <a:t>CERC </a:t>
            </a:r>
            <a:r>
              <a:rPr lang="en-GB" sz="2000" b="0" dirty="0" err="1" smtClean="0">
                <a:solidFill>
                  <a:schemeClr val="tx2">
                    <a:lumMod val="50000"/>
                  </a:schemeClr>
                </a:solidFill>
                <a:latin typeface="Calibri" pitchFamily="34" charset="0"/>
                <a:cs typeface="Calibri" pitchFamily="34" charset="0"/>
              </a:rPr>
              <a:t>Airtext</a:t>
            </a:r>
            <a:r>
              <a:rPr lang="en-GB" sz="2000" b="0" dirty="0" smtClean="0">
                <a:solidFill>
                  <a:schemeClr val="tx2">
                    <a:lumMod val="50000"/>
                  </a:schemeClr>
                </a:solidFill>
                <a:latin typeface="Calibri" pitchFamily="34" charset="0"/>
                <a:cs typeface="Calibri" pitchFamily="34" charset="0"/>
              </a:rPr>
              <a:t>, </a:t>
            </a:r>
            <a:r>
              <a:rPr lang="en-GB" sz="2000" b="0" dirty="0" err="1" smtClean="0">
                <a:solidFill>
                  <a:schemeClr val="tx2">
                    <a:lumMod val="50000"/>
                  </a:schemeClr>
                </a:solidFill>
                <a:latin typeface="Calibri" pitchFamily="34" charset="0"/>
                <a:cs typeface="Calibri" pitchFamily="34" charset="0"/>
              </a:rPr>
              <a:t>obsAIRve</a:t>
            </a:r>
            <a:r>
              <a:rPr lang="en-GB" sz="2000" b="0" dirty="0" smtClean="0">
                <a:solidFill>
                  <a:schemeClr val="tx2">
                    <a:lumMod val="50000"/>
                  </a:schemeClr>
                </a:solidFill>
                <a:latin typeface="Calibri" pitchFamily="34" charset="0"/>
                <a:cs typeface="Calibri" pitchFamily="34" charset="0"/>
              </a:rPr>
              <a:t>…</a:t>
            </a:r>
            <a:endParaRPr lang="en-GB" sz="2000" b="0" dirty="0">
              <a:solidFill>
                <a:schemeClr val="tx2">
                  <a:lumMod val="50000"/>
                </a:schemeClr>
              </a:solidFill>
              <a:latin typeface="Calibri" pitchFamily="34" charset="0"/>
              <a:cs typeface="Calibri" pitchFamily="34" charset="0"/>
            </a:endParaRPr>
          </a:p>
        </p:txBody>
      </p:sp>
      <p:sp>
        <p:nvSpPr>
          <p:cNvPr id="4" name="Down Arrow 3"/>
          <p:cNvSpPr/>
          <p:nvPr/>
        </p:nvSpPr>
        <p:spPr bwMode="auto">
          <a:xfrm>
            <a:off x="6923368" y="4136587"/>
            <a:ext cx="178130" cy="202590"/>
          </a:xfrm>
          <a:prstGeom prst="downArrow">
            <a:avLst/>
          </a:prstGeom>
          <a:solidFill>
            <a:schemeClr val="tx2">
              <a:lumMod val="50000"/>
            </a:schemeClr>
          </a:solidFill>
          <a:ln w="50800" cap="flat" cmpd="sng" algn="ctr">
            <a:solidFill>
              <a:schemeClr val="tx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15" name="Down Arrow 14"/>
          <p:cNvSpPr/>
          <p:nvPr/>
        </p:nvSpPr>
        <p:spPr bwMode="auto">
          <a:xfrm>
            <a:off x="6921364" y="5044066"/>
            <a:ext cx="178130" cy="202590"/>
          </a:xfrm>
          <a:prstGeom prst="downArrow">
            <a:avLst/>
          </a:prstGeom>
          <a:solidFill>
            <a:schemeClr val="tx2">
              <a:lumMod val="50000"/>
            </a:schemeClr>
          </a:solidFill>
          <a:ln w="50800" cap="flat" cmpd="sng" algn="ctr">
            <a:solidFill>
              <a:schemeClr val="tx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6" name="TextBox 5"/>
          <p:cNvSpPr txBox="1"/>
          <p:nvPr/>
        </p:nvSpPr>
        <p:spPr>
          <a:xfrm>
            <a:off x="142844" y="1050367"/>
            <a:ext cx="2071309" cy="2092881"/>
          </a:xfrm>
          <a:prstGeom prst="rect">
            <a:avLst/>
          </a:prstGeom>
          <a:noFill/>
        </p:spPr>
        <p:txBody>
          <a:bodyPr wrap="square" rtlCol="0">
            <a:spAutoFit/>
          </a:bodyPr>
          <a:lstStyle/>
          <a:p>
            <a:r>
              <a:rPr lang="en-GB" sz="2600" dirty="0" smtClean="0">
                <a:solidFill>
                  <a:schemeClr val="tx2">
                    <a:lumMod val="50000"/>
                  </a:schemeClr>
                </a:solidFill>
                <a:latin typeface="Calibri" pitchFamily="34" charset="0"/>
                <a:cs typeface="Calibri" pitchFamily="34" charset="0"/>
              </a:rPr>
              <a:t>Establishing product chains with users at each level</a:t>
            </a:r>
            <a:endParaRPr lang="en-GB" sz="2600" dirty="0">
              <a:solidFill>
                <a:schemeClr val="tx2">
                  <a:lumMod val="50000"/>
                </a:schemeClr>
              </a:solidFill>
              <a:latin typeface="Calibri" pitchFamily="34" charset="0"/>
              <a:cs typeface="Calibri" pitchFamily="34" charset="0"/>
            </a:endParaRPr>
          </a:p>
        </p:txBody>
      </p:sp>
      <p:pic>
        <p:nvPicPr>
          <p:cNvPr id="16" name="Picture 15"/>
          <p:cNvPicPr>
            <a:picLocks noChangeAspect="1"/>
          </p:cNvPicPr>
          <p:nvPr/>
        </p:nvPicPr>
        <p:blipFill>
          <a:blip r:embed="rId6" cstate="print">
            <a:clrChange>
              <a:clrFrom>
                <a:srgbClr val="F5F5F5"/>
              </a:clrFrom>
              <a:clrTo>
                <a:srgbClr val="F5F5F5">
                  <a:alpha val="0"/>
                </a:srgbClr>
              </a:clrTo>
            </a:clrChange>
            <a:extLst>
              <a:ext uri="{28A0092B-C50C-407E-A947-70E740481C1C}">
                <a14:useLocalDpi xmlns:a14="http://schemas.microsoft.com/office/drawing/2010/main" xmlns="" val="0"/>
              </a:ext>
            </a:extLst>
          </a:blip>
          <a:stretch>
            <a:fillRect/>
          </a:stretch>
        </p:blipFill>
        <p:spPr>
          <a:xfrm>
            <a:off x="4592563" y="5145361"/>
            <a:ext cx="771525" cy="1524000"/>
          </a:xfrm>
          <a:prstGeom prst="rect">
            <a:avLst/>
          </a:prstGeom>
        </p:spPr>
      </p:pic>
      <p:sp>
        <p:nvSpPr>
          <p:cNvPr id="3" name="Rectangle 2"/>
          <p:cNvSpPr/>
          <p:nvPr/>
        </p:nvSpPr>
        <p:spPr>
          <a:xfrm>
            <a:off x="2051719" y="31449"/>
            <a:ext cx="7039861" cy="5215207"/>
          </a:xfrm>
          <a:prstGeom prst="rect">
            <a:avLst/>
          </a:prstGeom>
          <a:noFill/>
          <a:ln w="76200">
            <a:solidFill>
              <a:srgbClr val="0000FF">
                <a:alpha val="38824"/>
              </a:srgbClr>
            </a:solidFill>
          </a:ln>
          <a:effectLst>
            <a:glow rad="203200">
              <a:srgbClr val="0000FF">
                <a:alpha val="7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5399104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2"/>
          <p:cNvGrpSpPr/>
          <p:nvPr/>
        </p:nvGrpSpPr>
        <p:grpSpPr>
          <a:xfrm>
            <a:off x="135326" y="979626"/>
            <a:ext cx="4338809" cy="4393590"/>
            <a:chOff x="3923928" y="1340768"/>
            <a:chExt cx="4338809" cy="4393590"/>
          </a:xfrm>
        </p:grpSpPr>
        <p:grpSp>
          <p:nvGrpSpPr>
            <p:cNvPr id="5" name="Group 5"/>
            <p:cNvGrpSpPr/>
            <p:nvPr/>
          </p:nvGrpSpPr>
          <p:grpSpPr>
            <a:xfrm>
              <a:off x="3923928" y="1340768"/>
              <a:ext cx="4218798" cy="4393590"/>
              <a:chOff x="3923928" y="1340768"/>
              <a:chExt cx="4218798" cy="4393590"/>
            </a:xfrm>
          </p:grpSpPr>
          <p:pic>
            <p:nvPicPr>
              <p:cNvPr id="21" name="Picture 20" descr="ICAP_mmensemble_example.png"/>
              <p:cNvPicPr>
                <a:picLocks noChangeAspect="1"/>
              </p:cNvPicPr>
              <p:nvPr/>
            </p:nvPicPr>
            <p:blipFill>
              <a:blip r:embed="rId3" cstate="print"/>
              <a:stretch>
                <a:fillRect/>
              </a:stretch>
            </p:blipFill>
            <p:spPr>
              <a:xfrm>
                <a:off x="3923928" y="1340768"/>
                <a:ext cx="4218798" cy="3503377"/>
              </a:xfrm>
              <a:prstGeom prst="rect">
                <a:avLst/>
              </a:prstGeom>
            </p:spPr>
          </p:pic>
          <p:pic>
            <p:nvPicPr>
              <p:cNvPr id="22" name="Picture 21" descr="ICAP_mmensemble_example2.png"/>
              <p:cNvPicPr>
                <a:picLocks noChangeAspect="1"/>
              </p:cNvPicPr>
              <p:nvPr/>
            </p:nvPicPr>
            <p:blipFill>
              <a:blip r:embed="rId4" cstate="print"/>
              <a:srcRect t="49976" r="3410"/>
              <a:stretch>
                <a:fillRect/>
              </a:stretch>
            </p:blipFill>
            <p:spPr>
              <a:xfrm>
                <a:off x="3949538" y="4437112"/>
                <a:ext cx="4078863" cy="1297246"/>
              </a:xfrm>
              <a:prstGeom prst="rect">
                <a:avLst/>
              </a:prstGeom>
            </p:spPr>
          </p:pic>
        </p:grpSp>
        <p:sp>
          <p:nvSpPr>
            <p:cNvPr id="15" name="TextBox 14"/>
            <p:cNvSpPr txBox="1"/>
            <p:nvPr/>
          </p:nvSpPr>
          <p:spPr>
            <a:xfrm>
              <a:off x="7383656" y="3294717"/>
              <a:ext cx="568232" cy="276999"/>
            </a:xfrm>
            <a:prstGeom prst="rect">
              <a:avLst/>
            </a:prstGeom>
            <a:noFill/>
          </p:spPr>
          <p:txBody>
            <a:bodyPr wrap="none" rtlCol="0">
              <a:spAutoFit/>
            </a:bodyPr>
            <a:lstStyle/>
            <a:p>
              <a:r>
                <a:rPr lang="en-GB" sz="1200" dirty="0" smtClean="0">
                  <a:solidFill>
                    <a:schemeClr val="tx2">
                      <a:lumMod val="50000"/>
                    </a:schemeClr>
                  </a:solidFill>
                </a:rPr>
                <a:t>MACC</a:t>
              </a:r>
              <a:endParaRPr lang="en-GB" sz="1200" dirty="0">
                <a:solidFill>
                  <a:schemeClr val="tx2">
                    <a:lumMod val="50000"/>
                  </a:schemeClr>
                </a:solidFill>
              </a:endParaRPr>
            </a:p>
          </p:txBody>
        </p:sp>
        <p:sp>
          <p:nvSpPr>
            <p:cNvPr id="16" name="TextBox 15"/>
            <p:cNvSpPr txBox="1"/>
            <p:nvPr/>
          </p:nvSpPr>
          <p:spPr>
            <a:xfrm>
              <a:off x="7557095" y="1935882"/>
              <a:ext cx="705642" cy="276999"/>
            </a:xfrm>
            <a:prstGeom prst="rect">
              <a:avLst/>
            </a:prstGeom>
            <a:noFill/>
          </p:spPr>
          <p:txBody>
            <a:bodyPr wrap="none" rtlCol="0">
              <a:spAutoFit/>
            </a:bodyPr>
            <a:lstStyle/>
            <a:p>
              <a:r>
                <a:rPr lang="en-GB" sz="1200" dirty="0" smtClean="0">
                  <a:solidFill>
                    <a:schemeClr val="tx2">
                      <a:lumMod val="50000"/>
                    </a:schemeClr>
                  </a:solidFill>
                </a:rPr>
                <a:t>NRL-</a:t>
              </a:r>
              <a:r>
                <a:rPr lang="en-GB" sz="1200" dirty="0" err="1" smtClean="0">
                  <a:solidFill>
                    <a:schemeClr val="tx2">
                      <a:lumMod val="50000"/>
                    </a:schemeClr>
                  </a:solidFill>
                </a:rPr>
                <a:t>ens</a:t>
              </a:r>
              <a:endParaRPr lang="en-GB" sz="1200" dirty="0">
                <a:solidFill>
                  <a:schemeClr val="tx2">
                    <a:lumMod val="50000"/>
                  </a:schemeClr>
                </a:solidFill>
              </a:endParaRPr>
            </a:p>
          </p:txBody>
        </p:sp>
        <p:sp>
          <p:nvSpPr>
            <p:cNvPr id="17" name="TextBox 16"/>
            <p:cNvSpPr txBox="1"/>
            <p:nvPr/>
          </p:nvSpPr>
          <p:spPr>
            <a:xfrm>
              <a:off x="5440510" y="1935882"/>
              <a:ext cx="826188" cy="276999"/>
            </a:xfrm>
            <a:prstGeom prst="rect">
              <a:avLst/>
            </a:prstGeom>
            <a:noFill/>
          </p:spPr>
          <p:txBody>
            <a:bodyPr wrap="none" rtlCol="0">
              <a:spAutoFit/>
            </a:bodyPr>
            <a:lstStyle/>
            <a:p>
              <a:r>
                <a:rPr lang="en-GB" sz="1200" dirty="0" smtClean="0">
                  <a:solidFill>
                    <a:schemeClr val="tx2">
                      <a:lumMod val="50000"/>
                    </a:schemeClr>
                  </a:solidFill>
                </a:rPr>
                <a:t>NRL-deter</a:t>
              </a:r>
              <a:endParaRPr lang="en-GB" sz="1200" dirty="0">
                <a:solidFill>
                  <a:schemeClr val="tx2">
                    <a:lumMod val="50000"/>
                  </a:schemeClr>
                </a:solidFill>
              </a:endParaRPr>
            </a:p>
          </p:txBody>
        </p:sp>
        <p:sp>
          <p:nvSpPr>
            <p:cNvPr id="18" name="TextBox 17"/>
            <p:cNvSpPr txBox="1"/>
            <p:nvPr/>
          </p:nvSpPr>
          <p:spPr>
            <a:xfrm>
              <a:off x="5436096" y="3296017"/>
              <a:ext cx="612155" cy="276999"/>
            </a:xfrm>
            <a:prstGeom prst="rect">
              <a:avLst/>
            </a:prstGeom>
            <a:noFill/>
          </p:spPr>
          <p:txBody>
            <a:bodyPr wrap="none" rtlCol="0">
              <a:spAutoFit/>
            </a:bodyPr>
            <a:lstStyle/>
            <a:p>
              <a:r>
                <a:rPr lang="en-GB" sz="1200" dirty="0" smtClean="0">
                  <a:solidFill>
                    <a:schemeClr val="tx2">
                      <a:lumMod val="50000"/>
                    </a:schemeClr>
                  </a:solidFill>
                </a:rPr>
                <a:t>GMAO</a:t>
              </a:r>
              <a:endParaRPr lang="en-GB" sz="1200" dirty="0">
                <a:solidFill>
                  <a:schemeClr val="tx2">
                    <a:lumMod val="50000"/>
                  </a:schemeClr>
                </a:solidFill>
              </a:endParaRPr>
            </a:p>
          </p:txBody>
        </p:sp>
        <p:sp>
          <p:nvSpPr>
            <p:cNvPr id="19" name="TextBox 18"/>
            <p:cNvSpPr txBox="1"/>
            <p:nvPr/>
          </p:nvSpPr>
          <p:spPr>
            <a:xfrm>
              <a:off x="5436096" y="4437112"/>
              <a:ext cx="463588" cy="276999"/>
            </a:xfrm>
            <a:prstGeom prst="rect">
              <a:avLst/>
            </a:prstGeom>
            <a:noFill/>
          </p:spPr>
          <p:txBody>
            <a:bodyPr wrap="none" rtlCol="0">
              <a:spAutoFit/>
            </a:bodyPr>
            <a:lstStyle/>
            <a:p>
              <a:r>
                <a:rPr lang="en-GB" sz="1200" dirty="0" smtClean="0">
                  <a:solidFill>
                    <a:schemeClr val="tx2">
                      <a:lumMod val="50000"/>
                    </a:schemeClr>
                  </a:solidFill>
                </a:rPr>
                <a:t>JMA</a:t>
              </a:r>
              <a:endParaRPr lang="en-GB" sz="1200" dirty="0">
                <a:solidFill>
                  <a:schemeClr val="tx2">
                    <a:lumMod val="50000"/>
                  </a:schemeClr>
                </a:solidFill>
              </a:endParaRPr>
            </a:p>
          </p:txBody>
        </p:sp>
        <p:sp>
          <p:nvSpPr>
            <p:cNvPr id="20" name="TextBox 19"/>
            <p:cNvSpPr txBox="1"/>
            <p:nvPr/>
          </p:nvSpPr>
          <p:spPr>
            <a:xfrm>
              <a:off x="7380312" y="4437112"/>
              <a:ext cx="524503" cy="276999"/>
            </a:xfrm>
            <a:prstGeom prst="rect">
              <a:avLst/>
            </a:prstGeom>
            <a:noFill/>
          </p:spPr>
          <p:txBody>
            <a:bodyPr wrap="none" rtlCol="0">
              <a:spAutoFit/>
            </a:bodyPr>
            <a:lstStyle/>
            <a:p>
              <a:r>
                <a:rPr lang="en-GB" sz="1200" dirty="0" smtClean="0">
                  <a:solidFill>
                    <a:schemeClr val="tx2">
                      <a:lumMod val="50000"/>
                    </a:schemeClr>
                  </a:solidFill>
                </a:rPr>
                <a:t>NCEP</a:t>
              </a:r>
              <a:endParaRPr lang="en-GB" sz="1200" dirty="0">
                <a:solidFill>
                  <a:schemeClr val="tx2">
                    <a:lumMod val="50000"/>
                  </a:schemeClr>
                </a:solidFill>
              </a:endParaRPr>
            </a:p>
          </p:txBody>
        </p:sp>
      </p:grpSp>
      <p:sp>
        <p:nvSpPr>
          <p:cNvPr id="23" name="Rectangle 22"/>
          <p:cNvSpPr/>
          <p:nvPr/>
        </p:nvSpPr>
        <p:spPr bwMode="auto">
          <a:xfrm>
            <a:off x="135326" y="4060624"/>
            <a:ext cx="312349" cy="1312592"/>
          </a:xfrm>
          <a:prstGeom prst="rect">
            <a:avLst/>
          </a:prstGeom>
          <a:solidFill>
            <a:schemeClr val="bg1"/>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lumMod val="50000"/>
                </a:schemeClr>
              </a:solidFill>
              <a:effectLst/>
              <a:latin typeface="Arial" charset="0"/>
            </a:endParaRPr>
          </a:p>
        </p:txBody>
      </p:sp>
      <p:sp>
        <p:nvSpPr>
          <p:cNvPr id="24" name="Rectangle 23"/>
          <p:cNvSpPr/>
          <p:nvPr/>
        </p:nvSpPr>
        <p:spPr bwMode="auto">
          <a:xfrm>
            <a:off x="135326" y="5281607"/>
            <a:ext cx="4104473" cy="80069"/>
          </a:xfrm>
          <a:prstGeom prst="rect">
            <a:avLst/>
          </a:prstGeom>
          <a:solidFill>
            <a:schemeClr val="bg1"/>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lumMod val="50000"/>
                </a:schemeClr>
              </a:solidFill>
              <a:effectLst/>
              <a:latin typeface="Arial" charset="0"/>
            </a:endParaRPr>
          </a:p>
        </p:txBody>
      </p:sp>
      <p:sp>
        <p:nvSpPr>
          <p:cNvPr id="25" name="Rectangle 24"/>
          <p:cNvSpPr/>
          <p:nvPr/>
        </p:nvSpPr>
        <p:spPr>
          <a:xfrm>
            <a:off x="135325" y="5859653"/>
            <a:ext cx="3424005" cy="923330"/>
          </a:xfrm>
          <a:prstGeom prst="rect">
            <a:avLst/>
          </a:prstGeom>
        </p:spPr>
        <p:txBody>
          <a:bodyPr wrap="square">
            <a:spAutoFit/>
          </a:bodyPr>
          <a:lstStyle/>
          <a:p>
            <a:pPr>
              <a:spcBef>
                <a:spcPct val="50000"/>
              </a:spcBef>
            </a:pPr>
            <a:r>
              <a:rPr lang="en-GB" sz="1800" b="0" i="1" dirty="0" smtClean="0">
                <a:solidFill>
                  <a:schemeClr val="tx2">
                    <a:lumMod val="50000"/>
                  </a:schemeClr>
                </a:solidFill>
                <a:latin typeface="Calibri" pitchFamily="34" charset="0"/>
                <a:cs typeface="Calibri" pitchFamily="34" charset="0"/>
              </a:rPr>
              <a:t>ICAP (International Cooperation on Aerosol </a:t>
            </a:r>
            <a:r>
              <a:rPr lang="en-GB" sz="1800" b="0" i="1" dirty="0">
                <a:solidFill>
                  <a:schemeClr val="tx2">
                    <a:lumMod val="50000"/>
                  </a:schemeClr>
                </a:solidFill>
                <a:latin typeface="Calibri" pitchFamily="34" charset="0"/>
                <a:cs typeface="Calibri" pitchFamily="34" charset="0"/>
              </a:rPr>
              <a:t>Prediction) graphics by </a:t>
            </a:r>
            <a:r>
              <a:rPr lang="en-GB" sz="1800" b="0" i="1" dirty="0" smtClean="0">
                <a:solidFill>
                  <a:schemeClr val="tx2">
                    <a:lumMod val="50000"/>
                  </a:schemeClr>
                </a:solidFill>
                <a:latin typeface="Calibri" pitchFamily="34" charset="0"/>
                <a:cs typeface="Calibri" pitchFamily="34" charset="0"/>
              </a:rPr>
              <a:t>W. </a:t>
            </a:r>
            <a:r>
              <a:rPr lang="en-GB" sz="1800" b="0" i="1" dirty="0">
                <a:solidFill>
                  <a:schemeClr val="tx2">
                    <a:lumMod val="50000"/>
                  </a:schemeClr>
                </a:solidFill>
                <a:latin typeface="Calibri" pitchFamily="34" charset="0"/>
                <a:cs typeface="Calibri" pitchFamily="34" charset="0"/>
              </a:rPr>
              <a:t>Sessions, NRL</a:t>
            </a:r>
          </a:p>
        </p:txBody>
      </p:sp>
      <p:sp>
        <p:nvSpPr>
          <p:cNvPr id="26" name="TextBox 25"/>
          <p:cNvSpPr txBox="1"/>
          <p:nvPr/>
        </p:nvSpPr>
        <p:spPr>
          <a:xfrm>
            <a:off x="702121" y="1221259"/>
            <a:ext cx="667362" cy="400110"/>
          </a:xfrm>
          <a:prstGeom prst="rect">
            <a:avLst/>
          </a:prstGeom>
          <a:noFill/>
        </p:spPr>
        <p:txBody>
          <a:bodyPr wrap="none" rtlCol="0">
            <a:spAutoFit/>
          </a:bodyPr>
          <a:lstStyle/>
          <a:p>
            <a:r>
              <a:rPr lang="en-GB" sz="2000" i="1" dirty="0" smtClean="0">
                <a:solidFill>
                  <a:schemeClr val="tx2">
                    <a:lumMod val="50000"/>
                  </a:schemeClr>
                </a:solidFill>
                <a:latin typeface="Calibri" pitchFamily="34" charset="0"/>
                <a:cs typeface="Calibri" pitchFamily="34" charset="0"/>
              </a:rPr>
              <a:t>Dust</a:t>
            </a:r>
            <a:endParaRPr lang="en-GB" sz="2000" i="1" baseline="-25000" dirty="0">
              <a:solidFill>
                <a:schemeClr val="tx2">
                  <a:lumMod val="50000"/>
                </a:schemeClr>
              </a:solidFill>
              <a:latin typeface="Calibri" pitchFamily="34" charset="0"/>
              <a:cs typeface="Calibri" pitchFamily="34" charset="0"/>
            </a:endParaRPr>
          </a:p>
        </p:txBody>
      </p:sp>
      <p:sp>
        <p:nvSpPr>
          <p:cNvPr id="2" name="TextBox 1"/>
          <p:cNvSpPr txBox="1"/>
          <p:nvPr/>
        </p:nvSpPr>
        <p:spPr>
          <a:xfrm>
            <a:off x="4655634" y="5651626"/>
            <a:ext cx="3455720" cy="400110"/>
          </a:xfrm>
          <a:prstGeom prst="rect">
            <a:avLst/>
          </a:prstGeom>
          <a:noFill/>
        </p:spPr>
        <p:txBody>
          <a:bodyPr wrap="square" rtlCol="0">
            <a:spAutoFit/>
          </a:bodyPr>
          <a:lstStyle/>
          <a:p>
            <a:r>
              <a:rPr lang="en-GB" sz="2000" dirty="0" smtClean="0">
                <a:solidFill>
                  <a:schemeClr val="tx2">
                    <a:lumMod val="50000"/>
                  </a:schemeClr>
                </a:solidFill>
              </a:rPr>
              <a:t>Flight campaign support</a:t>
            </a:r>
            <a:endParaRPr lang="en-GB" sz="2000" dirty="0">
              <a:solidFill>
                <a:schemeClr val="tx2">
                  <a:lumMod val="50000"/>
                </a:schemeClr>
              </a:solidFill>
            </a:endParaRPr>
          </a:p>
        </p:txBody>
      </p:sp>
      <p:sp>
        <p:nvSpPr>
          <p:cNvPr id="27" name="TextBox 26"/>
          <p:cNvSpPr txBox="1"/>
          <p:nvPr/>
        </p:nvSpPr>
        <p:spPr>
          <a:xfrm>
            <a:off x="165252" y="5442565"/>
            <a:ext cx="3455720" cy="400110"/>
          </a:xfrm>
          <a:prstGeom prst="rect">
            <a:avLst/>
          </a:prstGeom>
          <a:noFill/>
        </p:spPr>
        <p:txBody>
          <a:bodyPr wrap="square" rtlCol="0">
            <a:spAutoFit/>
          </a:bodyPr>
          <a:lstStyle/>
          <a:p>
            <a:r>
              <a:rPr lang="en-GB" sz="2000" dirty="0" smtClean="0">
                <a:solidFill>
                  <a:schemeClr val="tx2">
                    <a:lumMod val="50000"/>
                  </a:schemeClr>
                </a:solidFill>
              </a:rPr>
              <a:t>Model ensembles for dust</a:t>
            </a:r>
            <a:endParaRPr lang="en-GB" sz="2000" dirty="0">
              <a:solidFill>
                <a:schemeClr val="tx2">
                  <a:lumMod val="50000"/>
                </a:schemeClr>
              </a:solidFill>
            </a:endParaRP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91399" y="1035956"/>
            <a:ext cx="3386090" cy="26069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843877" y="4030990"/>
            <a:ext cx="2156485" cy="1535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474135" y="4028624"/>
            <a:ext cx="2165985" cy="15401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 name="Rectangle 29"/>
          <p:cNvSpPr/>
          <p:nvPr/>
        </p:nvSpPr>
        <p:spPr>
          <a:xfrm>
            <a:off x="5353484" y="3563724"/>
            <a:ext cx="3646878" cy="369332"/>
          </a:xfrm>
          <a:prstGeom prst="rect">
            <a:avLst/>
          </a:prstGeom>
        </p:spPr>
        <p:txBody>
          <a:bodyPr wrap="square">
            <a:spAutoFit/>
          </a:bodyPr>
          <a:lstStyle/>
          <a:p>
            <a:pPr>
              <a:spcBef>
                <a:spcPct val="50000"/>
              </a:spcBef>
            </a:pPr>
            <a:r>
              <a:rPr lang="en-GB" sz="1800" b="0" i="1" dirty="0" smtClean="0">
                <a:solidFill>
                  <a:schemeClr val="tx2">
                    <a:lumMod val="50000"/>
                  </a:schemeClr>
                </a:solidFill>
                <a:latin typeface="Calibri" pitchFamily="34" charset="0"/>
                <a:cs typeface="Calibri" pitchFamily="34" charset="0"/>
              </a:rPr>
              <a:t>SAMBBA – biomass burning in Brazil</a:t>
            </a:r>
            <a:endParaRPr lang="en-GB" sz="1800" b="0" i="1" dirty="0">
              <a:solidFill>
                <a:schemeClr val="tx2">
                  <a:lumMod val="50000"/>
                </a:schemeClr>
              </a:solidFill>
              <a:latin typeface="Calibri" pitchFamily="34" charset="0"/>
              <a:cs typeface="Calibri" pitchFamily="34" charset="0"/>
            </a:endParaRPr>
          </a:p>
        </p:txBody>
      </p:sp>
      <p:sp>
        <p:nvSpPr>
          <p:cNvPr id="31" name="Rectangle 30"/>
          <p:cNvSpPr/>
          <p:nvPr/>
        </p:nvSpPr>
        <p:spPr>
          <a:xfrm>
            <a:off x="3793014" y="6172662"/>
            <a:ext cx="4232184" cy="646331"/>
          </a:xfrm>
          <a:prstGeom prst="rect">
            <a:avLst/>
          </a:prstGeom>
        </p:spPr>
        <p:txBody>
          <a:bodyPr wrap="square">
            <a:spAutoFit/>
          </a:bodyPr>
          <a:lstStyle/>
          <a:p>
            <a:pPr>
              <a:spcBef>
                <a:spcPct val="50000"/>
              </a:spcBef>
            </a:pPr>
            <a:r>
              <a:rPr lang="en-GB" sz="1800" b="0" i="1" dirty="0" smtClean="0">
                <a:solidFill>
                  <a:schemeClr val="tx2">
                    <a:lumMod val="50000"/>
                  </a:schemeClr>
                </a:solidFill>
                <a:latin typeface="Calibri" pitchFamily="34" charset="0"/>
                <a:cs typeface="Calibri" pitchFamily="34" charset="0"/>
              </a:rPr>
              <a:t>ACCESS &amp; TRAQA – pollution in Arctic &amp; Europe</a:t>
            </a:r>
            <a:endParaRPr lang="en-GB" sz="1800" b="0" i="1" dirty="0">
              <a:solidFill>
                <a:schemeClr val="tx2">
                  <a:lumMod val="50000"/>
                </a:schemeClr>
              </a:solidFill>
              <a:latin typeface="Calibri" pitchFamily="34" charset="0"/>
              <a:cs typeface="Calibri" pitchFamily="34" charset="0"/>
            </a:endParaRPr>
          </a:p>
        </p:txBody>
      </p:sp>
      <p:sp>
        <p:nvSpPr>
          <p:cNvPr id="28" name="Titolo 27"/>
          <p:cNvSpPr>
            <a:spLocks noGrp="1"/>
          </p:cNvSpPr>
          <p:nvPr>
            <p:ph type="title"/>
          </p:nvPr>
        </p:nvSpPr>
        <p:spPr/>
        <p:txBody>
          <a:bodyPr/>
          <a:lstStyle/>
          <a:p>
            <a:r>
              <a:rPr lang="en-GB" sz="2800" dirty="0" smtClean="0"/>
              <a:t>MACC and the International </a:t>
            </a:r>
            <a:r>
              <a:rPr lang="en-GB" sz="2800" dirty="0"/>
              <a:t>C</a:t>
            </a:r>
            <a:r>
              <a:rPr lang="en-GB" sz="2800" dirty="0" smtClean="0"/>
              <a:t>ommunity</a:t>
            </a:r>
            <a:br>
              <a:rPr lang="en-GB" sz="2800" dirty="0" smtClean="0"/>
            </a:br>
            <a:endParaRPr lang="en-GB" sz="2800" dirty="0"/>
          </a:p>
        </p:txBody>
      </p:sp>
    </p:spTree>
    <p:extLst>
      <p:ext uri="{BB962C8B-B14F-4D97-AF65-F5344CB8AC3E}">
        <p14:creationId xmlns:p14="http://schemas.microsoft.com/office/powerpoint/2010/main" xmlns="" val="22665345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xmlns="" val="0"/>
              </a:ext>
            </a:extLst>
          </a:blip>
          <a:srcRect l="61587" t="40077" r="6825" b="37274"/>
          <a:stretch/>
        </p:blipFill>
        <p:spPr>
          <a:xfrm>
            <a:off x="5549900" y="2162627"/>
            <a:ext cx="3220780" cy="1634667"/>
          </a:xfrm>
          <a:prstGeom prst="rect">
            <a:avLst/>
          </a:prstGeom>
        </p:spPr>
      </p:pic>
      <p:pic>
        <p:nvPicPr>
          <p:cNvPr id="6" name="Picture 7" descr="100_6834.JPG"/>
          <p:cNvPicPr>
            <a:picLocks/>
          </p:cNvPicPr>
          <p:nvPr/>
        </p:nvPicPr>
        <p:blipFill>
          <a:blip r:embed="rId4" cstate="print">
            <a:extLst>
              <a:ext uri="{28A0092B-C50C-407E-A947-70E740481C1C}">
                <a14:useLocalDpi xmlns:a14="http://schemas.microsoft.com/office/drawing/2010/main" xmlns="" val="0"/>
              </a:ext>
            </a:extLst>
          </a:blip>
          <a:srcRect l="4602" t="6107" b="7834"/>
          <a:stretch>
            <a:fillRect/>
          </a:stretch>
        </p:blipFill>
        <p:spPr bwMode="auto">
          <a:xfrm>
            <a:off x="6090556" y="3487274"/>
            <a:ext cx="3053443" cy="2641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256819" y="4684023"/>
            <a:ext cx="887413" cy="144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l="8093" t="27295" r="39526" b="7674"/>
          <a:stretch/>
        </p:blipFill>
        <p:spPr>
          <a:xfrm>
            <a:off x="230758" y="2077378"/>
            <a:ext cx="4789714" cy="4209142"/>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715657" y="145369"/>
            <a:ext cx="5268570" cy="2265816"/>
          </a:xfrm>
          <a:prstGeom prst="rect">
            <a:avLst/>
          </a:prstGeom>
        </p:spPr>
      </p:pic>
      <p:sp>
        <p:nvSpPr>
          <p:cNvPr id="8" name="TextBox 7"/>
          <p:cNvSpPr txBox="1"/>
          <p:nvPr/>
        </p:nvSpPr>
        <p:spPr>
          <a:xfrm>
            <a:off x="230758" y="1307937"/>
            <a:ext cx="4098236" cy="707886"/>
          </a:xfrm>
          <a:prstGeom prst="rect">
            <a:avLst/>
          </a:prstGeom>
          <a:noFill/>
        </p:spPr>
        <p:txBody>
          <a:bodyPr wrap="square" rtlCol="0">
            <a:spAutoFit/>
          </a:bodyPr>
          <a:lstStyle/>
          <a:p>
            <a:r>
              <a:rPr lang="en-GB" sz="2000" b="0" dirty="0">
                <a:solidFill>
                  <a:schemeClr val="tx2">
                    <a:lumMod val="50000"/>
                  </a:schemeClr>
                </a:solidFill>
                <a:latin typeface="Calibri" pitchFamily="34" charset="0"/>
                <a:cs typeface="Calibri" pitchFamily="34" charset="0"/>
              </a:rPr>
              <a:t>8</a:t>
            </a:r>
            <a:r>
              <a:rPr lang="en-GB" sz="2000" b="0" dirty="0" smtClean="0">
                <a:solidFill>
                  <a:schemeClr val="tx2">
                    <a:lumMod val="50000"/>
                  </a:schemeClr>
                </a:solidFill>
                <a:latin typeface="Calibri" pitchFamily="34" charset="0"/>
                <a:cs typeface="Calibri" pitchFamily="34" charset="0"/>
              </a:rPr>
              <a:t>00+ users of numerical data</a:t>
            </a:r>
          </a:p>
          <a:p>
            <a:r>
              <a:rPr lang="en-GB" sz="2000" b="0" dirty="0" smtClean="0">
                <a:solidFill>
                  <a:schemeClr val="tx2">
                    <a:lumMod val="50000"/>
                  </a:schemeClr>
                </a:solidFill>
                <a:latin typeface="Calibri" pitchFamily="34" charset="0"/>
                <a:cs typeface="Calibri" pitchFamily="34" charset="0"/>
              </a:rPr>
              <a:t>ECMWF servers access </a:t>
            </a:r>
            <a:r>
              <a:rPr lang="en-GB" sz="2000" b="0" u="sng" dirty="0" smtClean="0">
                <a:solidFill>
                  <a:schemeClr val="tx2">
                    <a:lumMod val="50000"/>
                  </a:schemeClr>
                </a:solidFill>
                <a:latin typeface="Calibri" pitchFamily="34" charset="0"/>
                <a:cs typeface="Calibri" pitchFamily="34" charset="0"/>
              </a:rPr>
              <a:t>by institutions</a:t>
            </a:r>
            <a:endParaRPr lang="en-GB" b="0" dirty="0">
              <a:solidFill>
                <a:schemeClr val="tx2">
                  <a:lumMod val="50000"/>
                </a:schemeClr>
              </a:solidFill>
              <a:latin typeface="Calibri" pitchFamily="34" charset="0"/>
              <a:cs typeface="Calibri" pitchFamily="34" charset="0"/>
            </a:endParaRPr>
          </a:p>
        </p:txBody>
      </p:sp>
      <p:sp>
        <p:nvSpPr>
          <p:cNvPr id="10" name="Titolo 9"/>
          <p:cNvSpPr>
            <a:spLocks noGrp="1"/>
          </p:cNvSpPr>
          <p:nvPr>
            <p:ph type="title"/>
          </p:nvPr>
        </p:nvSpPr>
        <p:spPr/>
        <p:txBody>
          <a:bodyPr/>
          <a:lstStyle/>
          <a:p>
            <a:r>
              <a:rPr lang="en-GB" dirty="0" smtClean="0"/>
              <a:t>Worldwide users</a:t>
            </a:r>
            <a:endParaRPr lang="en-GB" dirty="0"/>
          </a:p>
        </p:txBody>
      </p:sp>
    </p:spTree>
    <p:extLst>
      <p:ext uri="{BB962C8B-B14F-4D97-AF65-F5344CB8AC3E}">
        <p14:creationId xmlns:p14="http://schemas.microsoft.com/office/powerpoint/2010/main" xmlns="" val="21714533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olo 25"/>
          <p:cNvSpPr>
            <a:spLocks noGrp="1"/>
          </p:cNvSpPr>
          <p:nvPr>
            <p:ph type="title"/>
          </p:nvPr>
        </p:nvSpPr>
        <p:spPr/>
        <p:txBody>
          <a:bodyPr/>
          <a:lstStyle/>
          <a:p>
            <a:r>
              <a:rPr lang="en-GB" dirty="0" smtClean="0"/>
              <a:t>Dust storm 18/4/2012</a:t>
            </a:r>
            <a:endParaRPr lang="en-GB" dirty="0"/>
          </a:p>
        </p:txBody>
      </p:sp>
      <p:grpSp>
        <p:nvGrpSpPr>
          <p:cNvPr id="2" name="Group 1"/>
          <p:cNvGrpSpPr/>
          <p:nvPr/>
        </p:nvGrpSpPr>
        <p:grpSpPr>
          <a:xfrm>
            <a:off x="158427" y="1702288"/>
            <a:ext cx="8893640" cy="4301827"/>
            <a:chOff x="158427" y="1702288"/>
            <a:chExt cx="8893640" cy="4301827"/>
          </a:xfrm>
        </p:grpSpPr>
        <p:pic>
          <p:nvPicPr>
            <p:cNvPr id="30" name="Picture 29" descr="dust_18April.jpg"/>
            <p:cNvPicPr>
              <a:picLocks noChangeAspect="1"/>
            </p:cNvPicPr>
            <p:nvPr/>
          </p:nvPicPr>
          <p:blipFill>
            <a:blip r:embed="rId3" cstate="print"/>
            <a:stretch>
              <a:fillRect/>
            </a:stretch>
          </p:blipFill>
          <p:spPr>
            <a:xfrm>
              <a:off x="5538784" y="2411621"/>
              <a:ext cx="3513283" cy="2407265"/>
            </a:xfrm>
            <a:prstGeom prst="rect">
              <a:avLst/>
            </a:prstGeom>
          </p:spPr>
        </p:pic>
        <p:grpSp>
          <p:nvGrpSpPr>
            <p:cNvPr id="4" name="Group 15"/>
            <p:cNvGrpSpPr/>
            <p:nvPr/>
          </p:nvGrpSpPr>
          <p:grpSpPr>
            <a:xfrm>
              <a:off x="158427" y="1702288"/>
              <a:ext cx="5395885" cy="3825933"/>
              <a:chOff x="179512" y="620688"/>
              <a:chExt cx="4285298" cy="3038475"/>
            </a:xfrm>
          </p:grpSpPr>
          <p:pic>
            <p:nvPicPr>
              <p:cNvPr id="10" name="Picture 9" descr="dust_aod_2012041400_35.png"/>
              <p:cNvPicPr>
                <a:picLocks noChangeAspect="1"/>
              </p:cNvPicPr>
              <p:nvPr/>
            </p:nvPicPr>
            <p:blipFill>
              <a:blip r:embed="rId4" cstate="print"/>
              <a:stretch>
                <a:fillRect/>
              </a:stretch>
            </p:blipFill>
            <p:spPr>
              <a:xfrm>
                <a:off x="179512" y="620688"/>
                <a:ext cx="4285298" cy="3038475"/>
              </a:xfrm>
              <a:prstGeom prst="rect">
                <a:avLst/>
              </a:prstGeom>
            </p:spPr>
          </p:pic>
          <p:sp>
            <p:nvSpPr>
              <p:cNvPr id="11" name="TextBox 10"/>
              <p:cNvSpPr txBox="1"/>
              <p:nvPr/>
            </p:nvSpPr>
            <p:spPr>
              <a:xfrm>
                <a:off x="3555301" y="791074"/>
                <a:ext cx="606287" cy="317759"/>
              </a:xfrm>
              <a:prstGeom prst="rect">
                <a:avLst/>
              </a:prstGeom>
              <a:noFill/>
            </p:spPr>
            <p:txBody>
              <a:bodyPr wrap="none" rtlCol="0">
                <a:spAutoFit/>
              </a:bodyPr>
              <a:lstStyle/>
              <a:p>
                <a:r>
                  <a:rPr lang="en-GB" sz="2000" dirty="0" smtClean="0">
                    <a:latin typeface="Calibri" pitchFamily="34" charset="0"/>
                    <a:cs typeface="Calibri" pitchFamily="34" charset="0"/>
                  </a:rPr>
                  <a:t>Day 4</a:t>
                </a:r>
                <a:endParaRPr lang="en-GB" sz="2000" dirty="0">
                  <a:latin typeface="Calibri" pitchFamily="34" charset="0"/>
                  <a:cs typeface="Calibri" pitchFamily="34" charset="0"/>
                </a:endParaRPr>
              </a:p>
            </p:txBody>
          </p:sp>
        </p:grpSp>
        <p:sp>
          <p:nvSpPr>
            <p:cNvPr id="3" name="TextBox 2"/>
            <p:cNvSpPr txBox="1"/>
            <p:nvPr/>
          </p:nvSpPr>
          <p:spPr>
            <a:xfrm>
              <a:off x="7911114" y="4480332"/>
              <a:ext cx="1024448" cy="338554"/>
            </a:xfrm>
            <a:prstGeom prst="rect">
              <a:avLst/>
            </a:prstGeom>
            <a:noFill/>
          </p:spPr>
          <p:txBody>
            <a:bodyPr wrap="none" rtlCol="0">
              <a:spAutoFit/>
            </a:bodyPr>
            <a:lstStyle/>
            <a:p>
              <a:r>
                <a:rPr lang="en-GB" sz="1600" dirty="0" smtClean="0">
                  <a:solidFill>
                    <a:schemeClr val="bg1"/>
                  </a:solidFill>
                  <a:latin typeface="Calibri" pitchFamily="34" charset="0"/>
                  <a:cs typeface="Calibri" pitchFamily="34" charset="0"/>
                </a:rPr>
                <a:t>Gaza Strip</a:t>
              </a:r>
              <a:endParaRPr lang="en-GB" sz="1600" dirty="0">
                <a:solidFill>
                  <a:schemeClr val="bg1"/>
                </a:solidFill>
                <a:latin typeface="Calibri" pitchFamily="34" charset="0"/>
                <a:cs typeface="Calibri" pitchFamily="34" charset="0"/>
              </a:endParaRPr>
            </a:p>
          </p:txBody>
        </p:sp>
        <p:pic>
          <p:nvPicPr>
            <p:cNvPr id="29" name="Picture 10" descr="C:\Documents and Settings\ecmwf\My Documents\ppt\ECMWF_logos\ECMWF_new_logo.pn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51520" y="5686852"/>
              <a:ext cx="1755426" cy="31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10682589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6"/>
          <p:cNvGrpSpPr/>
          <p:nvPr/>
        </p:nvGrpSpPr>
        <p:grpSpPr>
          <a:xfrm>
            <a:off x="158427" y="1702289"/>
            <a:ext cx="5396400" cy="3826800"/>
            <a:chOff x="1115615" y="1484784"/>
            <a:chExt cx="4285298" cy="3038475"/>
          </a:xfrm>
        </p:grpSpPr>
        <p:pic>
          <p:nvPicPr>
            <p:cNvPr id="16" name="Picture 15" descr="dust_aod_2012041500_27.png"/>
            <p:cNvPicPr>
              <a:picLocks noChangeAspect="1"/>
            </p:cNvPicPr>
            <p:nvPr/>
          </p:nvPicPr>
          <p:blipFill>
            <a:blip r:embed="rId3" cstate="print"/>
            <a:stretch>
              <a:fillRect/>
            </a:stretch>
          </p:blipFill>
          <p:spPr>
            <a:xfrm>
              <a:off x="1115615" y="1484784"/>
              <a:ext cx="4285298" cy="3038475"/>
            </a:xfrm>
            <a:prstGeom prst="rect">
              <a:avLst/>
            </a:prstGeom>
          </p:spPr>
        </p:pic>
        <p:sp>
          <p:nvSpPr>
            <p:cNvPr id="17" name="TextBox 16"/>
            <p:cNvSpPr txBox="1"/>
            <p:nvPr/>
          </p:nvSpPr>
          <p:spPr>
            <a:xfrm>
              <a:off x="4491802" y="1656693"/>
              <a:ext cx="777970" cy="400110"/>
            </a:xfrm>
            <a:prstGeom prst="rect">
              <a:avLst/>
            </a:prstGeom>
            <a:noFill/>
          </p:spPr>
          <p:txBody>
            <a:bodyPr wrap="none" rtlCol="0">
              <a:spAutoFit/>
            </a:bodyPr>
            <a:lstStyle/>
            <a:p>
              <a:r>
                <a:rPr lang="en-GB" sz="2000" dirty="0" smtClean="0">
                  <a:latin typeface="Calibri" pitchFamily="34" charset="0"/>
                  <a:cs typeface="Calibri" pitchFamily="34" charset="0"/>
                </a:rPr>
                <a:t>Day 3</a:t>
              </a:r>
              <a:endParaRPr lang="en-GB" sz="2000" dirty="0">
                <a:latin typeface="Calibri" pitchFamily="34" charset="0"/>
                <a:cs typeface="Calibri" pitchFamily="34" charset="0"/>
              </a:endParaRPr>
            </a:p>
          </p:txBody>
        </p:sp>
      </p:grpSp>
      <p:sp>
        <p:nvSpPr>
          <p:cNvPr id="26" name="Titolo 25"/>
          <p:cNvSpPr>
            <a:spLocks noGrp="1"/>
          </p:cNvSpPr>
          <p:nvPr>
            <p:ph type="title"/>
          </p:nvPr>
        </p:nvSpPr>
        <p:spPr/>
        <p:txBody>
          <a:bodyPr/>
          <a:lstStyle/>
          <a:p>
            <a:r>
              <a:rPr lang="en-GB" dirty="0" smtClean="0"/>
              <a:t>Dust storm 18/4/2012</a:t>
            </a:r>
            <a:endParaRPr lang="en-GB" dirty="0"/>
          </a:p>
        </p:txBody>
      </p:sp>
      <p:pic>
        <p:nvPicPr>
          <p:cNvPr id="30" name="Picture 29" descr="dust_18April.jpg"/>
          <p:cNvPicPr>
            <a:picLocks noChangeAspect="1"/>
          </p:cNvPicPr>
          <p:nvPr/>
        </p:nvPicPr>
        <p:blipFill>
          <a:blip r:embed="rId4" cstate="print"/>
          <a:stretch>
            <a:fillRect/>
          </a:stretch>
        </p:blipFill>
        <p:spPr>
          <a:xfrm>
            <a:off x="5538784" y="2411621"/>
            <a:ext cx="3513283" cy="2407265"/>
          </a:xfrm>
          <a:prstGeom prst="rect">
            <a:avLst/>
          </a:prstGeom>
        </p:spPr>
      </p:pic>
      <p:sp>
        <p:nvSpPr>
          <p:cNvPr id="3" name="TextBox 2"/>
          <p:cNvSpPr txBox="1"/>
          <p:nvPr/>
        </p:nvSpPr>
        <p:spPr>
          <a:xfrm>
            <a:off x="7911114" y="4480332"/>
            <a:ext cx="1024448" cy="338554"/>
          </a:xfrm>
          <a:prstGeom prst="rect">
            <a:avLst/>
          </a:prstGeom>
          <a:noFill/>
        </p:spPr>
        <p:txBody>
          <a:bodyPr wrap="none" rtlCol="0">
            <a:spAutoFit/>
          </a:bodyPr>
          <a:lstStyle/>
          <a:p>
            <a:r>
              <a:rPr lang="en-GB" sz="1600" dirty="0" smtClean="0">
                <a:solidFill>
                  <a:schemeClr val="bg1"/>
                </a:solidFill>
                <a:latin typeface="Calibri" pitchFamily="34" charset="0"/>
                <a:cs typeface="Calibri" pitchFamily="34" charset="0"/>
              </a:rPr>
              <a:t>Gaza Strip</a:t>
            </a:r>
            <a:endParaRPr lang="en-GB" sz="1600" dirty="0">
              <a:solidFill>
                <a:schemeClr val="bg1"/>
              </a:solidFill>
              <a:latin typeface="Calibri" pitchFamily="34" charset="0"/>
              <a:cs typeface="Calibri" pitchFamily="34" charset="0"/>
            </a:endParaRPr>
          </a:p>
        </p:txBody>
      </p:sp>
      <p:pic>
        <p:nvPicPr>
          <p:cNvPr id="29" name="Picture 10" descr="C:\Documents and Settings\ecmwf\My Documents\ppt\ECMWF_logos\ECMWF_new_logo.pn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51520" y="5686852"/>
            <a:ext cx="1755426" cy="31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613898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9"/>
          <p:cNvGrpSpPr/>
          <p:nvPr/>
        </p:nvGrpSpPr>
        <p:grpSpPr>
          <a:xfrm>
            <a:off x="158427" y="1702289"/>
            <a:ext cx="5396400" cy="3826800"/>
            <a:chOff x="2411760" y="2420888"/>
            <a:chExt cx="4285298" cy="3038475"/>
          </a:xfrm>
        </p:grpSpPr>
        <p:pic>
          <p:nvPicPr>
            <p:cNvPr id="10" name="Picture 9" descr="dust_aod_2012041600_19.png"/>
            <p:cNvPicPr>
              <a:picLocks noChangeAspect="1"/>
            </p:cNvPicPr>
            <p:nvPr/>
          </p:nvPicPr>
          <p:blipFill>
            <a:blip r:embed="rId3" cstate="print"/>
            <a:stretch>
              <a:fillRect/>
            </a:stretch>
          </p:blipFill>
          <p:spPr>
            <a:xfrm>
              <a:off x="2411760" y="2420888"/>
              <a:ext cx="4285298" cy="3038475"/>
            </a:xfrm>
            <a:prstGeom prst="rect">
              <a:avLst/>
            </a:prstGeom>
          </p:spPr>
        </p:pic>
        <p:sp>
          <p:nvSpPr>
            <p:cNvPr id="11" name="TextBox 10"/>
            <p:cNvSpPr txBox="1"/>
            <p:nvPr/>
          </p:nvSpPr>
          <p:spPr>
            <a:xfrm>
              <a:off x="5787947" y="2592797"/>
              <a:ext cx="777970" cy="400110"/>
            </a:xfrm>
            <a:prstGeom prst="rect">
              <a:avLst/>
            </a:prstGeom>
            <a:noFill/>
          </p:spPr>
          <p:txBody>
            <a:bodyPr wrap="none" rtlCol="0">
              <a:spAutoFit/>
            </a:bodyPr>
            <a:lstStyle/>
            <a:p>
              <a:r>
                <a:rPr lang="en-GB" sz="2000" dirty="0" smtClean="0">
                  <a:latin typeface="Calibri" pitchFamily="34" charset="0"/>
                  <a:cs typeface="Calibri" pitchFamily="34" charset="0"/>
                </a:rPr>
                <a:t>Day 2</a:t>
              </a:r>
              <a:endParaRPr lang="en-GB" sz="2000" dirty="0">
                <a:latin typeface="Calibri" pitchFamily="34" charset="0"/>
                <a:cs typeface="Calibri" pitchFamily="34" charset="0"/>
              </a:endParaRPr>
            </a:p>
          </p:txBody>
        </p:sp>
      </p:grpSp>
      <p:sp>
        <p:nvSpPr>
          <p:cNvPr id="26" name="Titolo 25"/>
          <p:cNvSpPr>
            <a:spLocks noGrp="1"/>
          </p:cNvSpPr>
          <p:nvPr>
            <p:ph type="title"/>
          </p:nvPr>
        </p:nvSpPr>
        <p:spPr/>
        <p:txBody>
          <a:bodyPr/>
          <a:lstStyle/>
          <a:p>
            <a:r>
              <a:rPr lang="en-GB" dirty="0" smtClean="0"/>
              <a:t>Dust storm 18/4/2012</a:t>
            </a:r>
            <a:endParaRPr lang="en-GB" dirty="0"/>
          </a:p>
        </p:txBody>
      </p:sp>
      <p:pic>
        <p:nvPicPr>
          <p:cNvPr id="30" name="Picture 29" descr="dust_18April.jpg"/>
          <p:cNvPicPr>
            <a:picLocks noChangeAspect="1"/>
          </p:cNvPicPr>
          <p:nvPr/>
        </p:nvPicPr>
        <p:blipFill>
          <a:blip r:embed="rId4" cstate="print"/>
          <a:stretch>
            <a:fillRect/>
          </a:stretch>
        </p:blipFill>
        <p:spPr>
          <a:xfrm>
            <a:off x="5538784" y="2411621"/>
            <a:ext cx="3513283" cy="2407265"/>
          </a:xfrm>
          <a:prstGeom prst="rect">
            <a:avLst/>
          </a:prstGeom>
        </p:spPr>
      </p:pic>
      <p:sp>
        <p:nvSpPr>
          <p:cNvPr id="3" name="TextBox 2"/>
          <p:cNvSpPr txBox="1"/>
          <p:nvPr/>
        </p:nvSpPr>
        <p:spPr>
          <a:xfrm>
            <a:off x="7911114" y="4480332"/>
            <a:ext cx="1024448" cy="338554"/>
          </a:xfrm>
          <a:prstGeom prst="rect">
            <a:avLst/>
          </a:prstGeom>
          <a:noFill/>
        </p:spPr>
        <p:txBody>
          <a:bodyPr wrap="none" rtlCol="0">
            <a:spAutoFit/>
          </a:bodyPr>
          <a:lstStyle/>
          <a:p>
            <a:r>
              <a:rPr lang="en-GB" sz="1600" dirty="0" smtClean="0">
                <a:solidFill>
                  <a:schemeClr val="bg1"/>
                </a:solidFill>
                <a:latin typeface="Calibri" pitchFamily="34" charset="0"/>
                <a:cs typeface="Calibri" pitchFamily="34" charset="0"/>
              </a:rPr>
              <a:t>Gaza Strip</a:t>
            </a:r>
            <a:endParaRPr lang="en-GB" sz="1600" dirty="0">
              <a:solidFill>
                <a:schemeClr val="bg1"/>
              </a:solidFill>
              <a:latin typeface="Calibri" pitchFamily="34" charset="0"/>
              <a:cs typeface="Calibri" pitchFamily="34" charset="0"/>
            </a:endParaRPr>
          </a:p>
        </p:txBody>
      </p:sp>
      <p:pic>
        <p:nvPicPr>
          <p:cNvPr id="29" name="Picture 10" descr="C:\Documents and Settings\ecmwf\My Documents\ppt\ECMWF_logos\ECMWF_new_logo.pn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51520" y="5686852"/>
            <a:ext cx="1755426" cy="31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636707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22"/>
          <p:cNvGrpSpPr/>
          <p:nvPr/>
        </p:nvGrpSpPr>
        <p:grpSpPr>
          <a:xfrm>
            <a:off x="158427" y="1701853"/>
            <a:ext cx="5430392" cy="3826800"/>
            <a:chOff x="3707904" y="3212976"/>
            <a:chExt cx="4312291" cy="3038475"/>
          </a:xfrm>
        </p:grpSpPr>
        <p:pic>
          <p:nvPicPr>
            <p:cNvPr id="13" name="Picture 12" descr="dust_aod_2012041700_11.png"/>
            <p:cNvPicPr>
              <a:picLocks noChangeAspect="1"/>
            </p:cNvPicPr>
            <p:nvPr/>
          </p:nvPicPr>
          <p:blipFill>
            <a:blip r:embed="rId3" cstate="print"/>
            <a:stretch>
              <a:fillRect/>
            </a:stretch>
          </p:blipFill>
          <p:spPr>
            <a:xfrm>
              <a:off x="3707904" y="3212976"/>
              <a:ext cx="4285298" cy="3038475"/>
            </a:xfrm>
            <a:prstGeom prst="rect">
              <a:avLst/>
            </a:prstGeom>
          </p:spPr>
        </p:pic>
        <p:sp>
          <p:nvSpPr>
            <p:cNvPr id="14" name="TextBox 13"/>
            <p:cNvSpPr txBox="1"/>
            <p:nvPr/>
          </p:nvSpPr>
          <p:spPr>
            <a:xfrm>
              <a:off x="7084091" y="3385232"/>
              <a:ext cx="936104" cy="400110"/>
            </a:xfrm>
            <a:prstGeom prst="rect">
              <a:avLst/>
            </a:prstGeom>
            <a:noFill/>
          </p:spPr>
          <p:txBody>
            <a:bodyPr wrap="square" rtlCol="0">
              <a:spAutoFit/>
            </a:bodyPr>
            <a:lstStyle/>
            <a:p>
              <a:r>
                <a:rPr lang="en-GB" sz="2000" dirty="0" smtClean="0">
                  <a:latin typeface="Calibri" pitchFamily="34" charset="0"/>
                  <a:cs typeface="Calibri" pitchFamily="34" charset="0"/>
                </a:rPr>
                <a:t>Day 1</a:t>
              </a:r>
              <a:endParaRPr lang="en-GB" sz="2000" dirty="0">
                <a:latin typeface="Calibri" pitchFamily="34" charset="0"/>
                <a:cs typeface="Calibri" pitchFamily="34" charset="0"/>
              </a:endParaRPr>
            </a:p>
          </p:txBody>
        </p:sp>
      </p:grpSp>
      <p:sp>
        <p:nvSpPr>
          <p:cNvPr id="26" name="Titolo 25"/>
          <p:cNvSpPr>
            <a:spLocks noGrp="1"/>
          </p:cNvSpPr>
          <p:nvPr>
            <p:ph type="title"/>
          </p:nvPr>
        </p:nvSpPr>
        <p:spPr/>
        <p:txBody>
          <a:bodyPr/>
          <a:lstStyle/>
          <a:p>
            <a:r>
              <a:rPr lang="en-GB" dirty="0" smtClean="0"/>
              <a:t>Dust storm 18/4/2012</a:t>
            </a:r>
            <a:endParaRPr lang="en-GB" dirty="0"/>
          </a:p>
        </p:txBody>
      </p:sp>
      <p:pic>
        <p:nvPicPr>
          <p:cNvPr id="30" name="Picture 29" descr="dust_18April.jpg"/>
          <p:cNvPicPr>
            <a:picLocks noChangeAspect="1"/>
          </p:cNvPicPr>
          <p:nvPr/>
        </p:nvPicPr>
        <p:blipFill>
          <a:blip r:embed="rId4" cstate="print"/>
          <a:stretch>
            <a:fillRect/>
          </a:stretch>
        </p:blipFill>
        <p:spPr>
          <a:xfrm>
            <a:off x="5538784" y="2411621"/>
            <a:ext cx="3513283" cy="2407265"/>
          </a:xfrm>
          <a:prstGeom prst="rect">
            <a:avLst/>
          </a:prstGeom>
        </p:spPr>
      </p:pic>
      <p:sp>
        <p:nvSpPr>
          <p:cNvPr id="3" name="TextBox 2"/>
          <p:cNvSpPr txBox="1"/>
          <p:nvPr/>
        </p:nvSpPr>
        <p:spPr>
          <a:xfrm>
            <a:off x="7911114" y="4480332"/>
            <a:ext cx="1024448" cy="338554"/>
          </a:xfrm>
          <a:prstGeom prst="rect">
            <a:avLst/>
          </a:prstGeom>
          <a:noFill/>
        </p:spPr>
        <p:txBody>
          <a:bodyPr wrap="none" rtlCol="0">
            <a:spAutoFit/>
          </a:bodyPr>
          <a:lstStyle/>
          <a:p>
            <a:r>
              <a:rPr lang="en-GB" sz="1600" dirty="0" smtClean="0">
                <a:solidFill>
                  <a:schemeClr val="bg1"/>
                </a:solidFill>
                <a:latin typeface="Calibri" pitchFamily="34" charset="0"/>
                <a:cs typeface="Calibri" pitchFamily="34" charset="0"/>
              </a:rPr>
              <a:t>Gaza Strip</a:t>
            </a:r>
            <a:endParaRPr lang="en-GB" sz="1600" dirty="0">
              <a:solidFill>
                <a:schemeClr val="bg1"/>
              </a:solidFill>
              <a:latin typeface="Calibri" pitchFamily="34" charset="0"/>
              <a:cs typeface="Calibri" pitchFamily="34" charset="0"/>
            </a:endParaRPr>
          </a:p>
        </p:txBody>
      </p:sp>
      <p:pic>
        <p:nvPicPr>
          <p:cNvPr id="29" name="Picture 10" descr="C:\Documents and Settings\ecmwf\My Documents\ppt\ECMWF_logos\ECMWF_new_logo.pn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51520" y="5686852"/>
            <a:ext cx="1755426" cy="31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668676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5"/>
          <p:cNvGrpSpPr/>
          <p:nvPr/>
        </p:nvGrpSpPr>
        <p:grpSpPr>
          <a:xfrm>
            <a:off x="158427" y="1701853"/>
            <a:ext cx="5396400" cy="3826298"/>
            <a:chOff x="4895214" y="3789039"/>
            <a:chExt cx="5396400" cy="3826298"/>
          </a:xfrm>
        </p:grpSpPr>
        <p:pic>
          <p:nvPicPr>
            <p:cNvPr id="10" name="Picture 9" descr="dust_aod_2012041800_03.png"/>
            <p:cNvPicPr>
              <a:picLocks noChangeAspect="1"/>
            </p:cNvPicPr>
            <p:nvPr/>
          </p:nvPicPr>
          <p:blipFill>
            <a:blip r:embed="rId3" cstate="print"/>
            <a:stretch>
              <a:fillRect/>
            </a:stretch>
          </p:blipFill>
          <p:spPr>
            <a:xfrm>
              <a:off x="4895214" y="3789039"/>
              <a:ext cx="5396400" cy="3826298"/>
            </a:xfrm>
            <a:prstGeom prst="rect">
              <a:avLst/>
            </a:prstGeom>
          </p:spPr>
        </p:pic>
        <p:sp>
          <p:nvSpPr>
            <p:cNvPr id="11" name="TextBox 10"/>
            <p:cNvSpPr txBox="1"/>
            <p:nvPr/>
          </p:nvSpPr>
          <p:spPr>
            <a:xfrm>
              <a:off x="9146787" y="4005986"/>
              <a:ext cx="1055097" cy="400110"/>
            </a:xfrm>
            <a:prstGeom prst="rect">
              <a:avLst/>
            </a:prstGeom>
            <a:noFill/>
          </p:spPr>
          <p:txBody>
            <a:bodyPr wrap="none" rtlCol="0">
              <a:spAutoFit/>
            </a:bodyPr>
            <a:lstStyle/>
            <a:p>
              <a:r>
                <a:rPr lang="en-GB" sz="2000" dirty="0" smtClean="0">
                  <a:latin typeface="Calibri" pitchFamily="34" charset="0"/>
                  <a:cs typeface="Calibri" pitchFamily="34" charset="0"/>
                </a:rPr>
                <a:t>Analysis</a:t>
              </a:r>
              <a:endParaRPr lang="en-GB" sz="2000" dirty="0">
                <a:latin typeface="Calibri" pitchFamily="34" charset="0"/>
                <a:cs typeface="Calibri" pitchFamily="34" charset="0"/>
              </a:endParaRPr>
            </a:p>
          </p:txBody>
        </p:sp>
      </p:grpSp>
      <p:sp>
        <p:nvSpPr>
          <p:cNvPr id="26" name="Titolo 25"/>
          <p:cNvSpPr>
            <a:spLocks noGrp="1"/>
          </p:cNvSpPr>
          <p:nvPr>
            <p:ph type="title"/>
          </p:nvPr>
        </p:nvSpPr>
        <p:spPr/>
        <p:txBody>
          <a:bodyPr/>
          <a:lstStyle/>
          <a:p>
            <a:r>
              <a:rPr lang="en-GB" dirty="0" smtClean="0"/>
              <a:t>Dust storm 18/4/2012</a:t>
            </a:r>
            <a:endParaRPr lang="en-GB" dirty="0"/>
          </a:p>
        </p:txBody>
      </p:sp>
      <p:pic>
        <p:nvPicPr>
          <p:cNvPr id="30" name="Picture 29" descr="dust_18April.jpg"/>
          <p:cNvPicPr>
            <a:picLocks noChangeAspect="1"/>
          </p:cNvPicPr>
          <p:nvPr/>
        </p:nvPicPr>
        <p:blipFill>
          <a:blip r:embed="rId4" cstate="print"/>
          <a:stretch>
            <a:fillRect/>
          </a:stretch>
        </p:blipFill>
        <p:spPr>
          <a:xfrm>
            <a:off x="5538784" y="2411621"/>
            <a:ext cx="3513283" cy="2407265"/>
          </a:xfrm>
          <a:prstGeom prst="rect">
            <a:avLst/>
          </a:prstGeom>
        </p:spPr>
      </p:pic>
      <p:sp>
        <p:nvSpPr>
          <p:cNvPr id="3" name="TextBox 2"/>
          <p:cNvSpPr txBox="1"/>
          <p:nvPr/>
        </p:nvSpPr>
        <p:spPr>
          <a:xfrm>
            <a:off x="7911114" y="4480332"/>
            <a:ext cx="1140953" cy="338554"/>
          </a:xfrm>
          <a:prstGeom prst="rect">
            <a:avLst/>
          </a:prstGeom>
          <a:noFill/>
        </p:spPr>
        <p:txBody>
          <a:bodyPr wrap="none" rtlCol="0">
            <a:spAutoFit/>
          </a:bodyPr>
          <a:lstStyle/>
          <a:p>
            <a:r>
              <a:rPr lang="en-GB" sz="1600" dirty="0" err="1" smtClean="0">
                <a:solidFill>
                  <a:schemeClr val="bg1"/>
                </a:solidFill>
                <a:latin typeface="Calibri" pitchFamily="34" charset="0"/>
                <a:cs typeface="Calibri" pitchFamily="34" charset="0"/>
              </a:rPr>
              <a:t>Gasah</a:t>
            </a:r>
            <a:r>
              <a:rPr lang="en-GB" sz="1600" dirty="0" smtClean="0">
                <a:solidFill>
                  <a:schemeClr val="bg1"/>
                </a:solidFill>
                <a:latin typeface="Calibri" pitchFamily="34" charset="0"/>
                <a:cs typeface="Calibri" pitchFamily="34" charset="0"/>
              </a:rPr>
              <a:t> strip</a:t>
            </a:r>
            <a:endParaRPr lang="en-GB" sz="1600" dirty="0">
              <a:solidFill>
                <a:schemeClr val="bg1"/>
              </a:solidFill>
              <a:latin typeface="Calibri" pitchFamily="34" charset="0"/>
              <a:cs typeface="Calibri" pitchFamily="34" charset="0"/>
            </a:endParaRPr>
          </a:p>
        </p:txBody>
      </p:sp>
      <p:pic>
        <p:nvPicPr>
          <p:cNvPr id="29" name="Picture 10" descr="C:\Documents and Settings\ecmwf\My Documents\ppt\ECMWF_logos\ECMWF_new_logo.pn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51520" y="5686852"/>
            <a:ext cx="1755426" cy="31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 name="Group 45"/>
          <p:cNvGrpSpPr/>
          <p:nvPr/>
        </p:nvGrpSpPr>
        <p:grpSpPr>
          <a:xfrm>
            <a:off x="5436096" y="2411620"/>
            <a:ext cx="3977234" cy="2745571"/>
            <a:chOff x="107504" y="4844016"/>
            <a:chExt cx="3078133" cy="1897352"/>
          </a:xfrm>
        </p:grpSpPr>
        <p:sp>
          <p:nvSpPr>
            <p:cNvPr id="16" name="TextBox 15"/>
            <p:cNvSpPr txBox="1"/>
            <p:nvPr/>
          </p:nvSpPr>
          <p:spPr>
            <a:xfrm>
              <a:off x="3000906" y="6309320"/>
              <a:ext cx="184731" cy="338554"/>
            </a:xfrm>
            <a:prstGeom prst="rect">
              <a:avLst/>
            </a:prstGeom>
            <a:noFill/>
          </p:spPr>
          <p:txBody>
            <a:bodyPr wrap="none" rtlCol="0">
              <a:spAutoFit/>
            </a:bodyPr>
            <a:lstStyle/>
            <a:p>
              <a:endParaRPr lang="en-GB" sz="1600" dirty="0"/>
            </a:p>
          </p:txBody>
        </p:sp>
        <p:pic>
          <p:nvPicPr>
            <p:cNvPr id="17" name="Picture 16" descr="sedeboker_oe_20120418_fnyp.png"/>
            <p:cNvPicPr>
              <a:picLocks noChangeAspect="1"/>
            </p:cNvPicPr>
            <p:nvPr/>
          </p:nvPicPr>
          <p:blipFill>
            <a:blip r:embed="rId6" cstate="print"/>
            <a:stretch>
              <a:fillRect/>
            </a:stretch>
          </p:blipFill>
          <p:spPr>
            <a:xfrm>
              <a:off x="107504" y="4844016"/>
              <a:ext cx="2808312" cy="1897352"/>
            </a:xfrm>
            <a:prstGeom prst="rect">
              <a:avLst/>
            </a:prstGeom>
          </p:spPr>
        </p:pic>
      </p:grpSp>
    </p:spTree>
    <p:extLst>
      <p:ext uri="{BB962C8B-B14F-4D97-AF65-F5344CB8AC3E}">
        <p14:creationId xmlns:p14="http://schemas.microsoft.com/office/powerpoint/2010/main" xmlns="" val="129270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smtClean="0"/>
              <a:t>Where is the July 2012 Seattle haze coming from?</a:t>
            </a:r>
            <a:endParaRPr lang="en-GB" sz="2400" dirty="0"/>
          </a:p>
        </p:txBody>
      </p:sp>
      <p:sp>
        <p:nvSpPr>
          <p:cNvPr id="4" name="AutoShape 2" descr="http://www.ecmwf.int/publications/cms/get/ecmwfnews/298/311?showfile=true"/>
          <p:cNvSpPr>
            <a:spLocks noChangeAspect="1" noChangeArrowheads="1"/>
          </p:cNvSpPr>
          <p:nvPr/>
        </p:nvSpPr>
        <p:spPr bwMode="auto">
          <a:xfrm>
            <a:off x="63500" y="-136525"/>
            <a:ext cx="5867400" cy="214312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41025" y="1822545"/>
            <a:ext cx="7296150" cy="2667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3443" y="1019737"/>
            <a:ext cx="2288171" cy="116888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2635732" y="1005472"/>
            <a:ext cx="6651176" cy="923330"/>
          </a:xfrm>
          <a:prstGeom prst="rect">
            <a:avLst/>
          </a:prstGeom>
        </p:spPr>
        <p:txBody>
          <a:bodyPr wrap="square">
            <a:spAutoFit/>
          </a:bodyPr>
          <a:lstStyle/>
          <a:p>
            <a:r>
              <a:rPr lang="en-GB" sz="1800" b="0" dirty="0" smtClean="0">
                <a:solidFill>
                  <a:schemeClr val="tx2">
                    <a:lumMod val="50000"/>
                  </a:schemeClr>
                </a:solidFill>
                <a:latin typeface="Calibri" pitchFamily="34" charset="0"/>
                <a:cs typeface="Calibri" pitchFamily="34" charset="0"/>
              </a:rPr>
              <a:t>MACC-II has estimated </a:t>
            </a:r>
            <a:r>
              <a:rPr lang="en-GB" sz="1800" b="0" dirty="0">
                <a:solidFill>
                  <a:schemeClr val="tx2">
                    <a:lumMod val="50000"/>
                  </a:schemeClr>
                </a:solidFill>
                <a:latin typeface="Calibri" pitchFamily="34" charset="0"/>
                <a:cs typeface="Calibri" pitchFamily="34" charset="0"/>
              </a:rPr>
              <a:t>that the global amount of biomass burnt last June </a:t>
            </a:r>
            <a:r>
              <a:rPr lang="en-GB" sz="1800" b="0" dirty="0" smtClean="0">
                <a:solidFill>
                  <a:schemeClr val="tx2">
                    <a:lumMod val="50000"/>
                  </a:schemeClr>
                </a:solidFill>
                <a:latin typeface="Calibri" pitchFamily="34" charset="0"/>
                <a:cs typeface="Calibri" pitchFamily="34" charset="0"/>
              </a:rPr>
              <a:t>was </a:t>
            </a:r>
            <a:r>
              <a:rPr lang="en-GB" sz="1800" b="0" dirty="0">
                <a:solidFill>
                  <a:schemeClr val="tx2">
                    <a:lumMod val="50000"/>
                  </a:schemeClr>
                </a:solidFill>
                <a:latin typeface="Calibri" pitchFamily="34" charset="0"/>
                <a:cs typeface="Calibri" pitchFamily="34" charset="0"/>
              </a:rPr>
              <a:t>the highest of the past decade, with wildfires particularly acute in boreal forests in North-America and Asia. </a:t>
            </a:r>
          </a:p>
        </p:txBody>
      </p:sp>
      <p:sp>
        <p:nvSpPr>
          <p:cNvPr id="9" name="Rectangle 8"/>
          <p:cNvSpPr/>
          <p:nvPr/>
        </p:nvSpPr>
        <p:spPr>
          <a:xfrm>
            <a:off x="174874" y="3135638"/>
            <a:ext cx="1675916" cy="646331"/>
          </a:xfrm>
          <a:prstGeom prst="rect">
            <a:avLst/>
          </a:prstGeom>
        </p:spPr>
        <p:txBody>
          <a:bodyPr wrap="square">
            <a:spAutoFit/>
          </a:bodyPr>
          <a:lstStyle/>
          <a:p>
            <a:r>
              <a:rPr lang="en-GB" sz="1800" b="0" dirty="0" smtClean="0">
                <a:solidFill>
                  <a:schemeClr val="tx2">
                    <a:lumMod val="50000"/>
                  </a:schemeClr>
                </a:solidFill>
                <a:latin typeface="Calibri" pitchFamily="34" charset="0"/>
                <a:cs typeface="Calibri" pitchFamily="34" charset="0"/>
              </a:rPr>
              <a:t>Ubiquitous sources!</a:t>
            </a:r>
            <a:endParaRPr lang="en-GB" sz="1800" b="0" dirty="0">
              <a:solidFill>
                <a:schemeClr val="tx2">
                  <a:lumMod val="50000"/>
                </a:schemeClr>
              </a:solidFill>
              <a:latin typeface="Calibri" pitchFamily="34" charset="0"/>
              <a:cs typeface="Calibri" pitchFamily="34" charset="0"/>
            </a:endParaRPr>
          </a:p>
        </p:txBody>
      </p:sp>
      <p:sp>
        <p:nvSpPr>
          <p:cNvPr id="10" name="Oval 9"/>
          <p:cNvSpPr/>
          <p:nvPr/>
        </p:nvSpPr>
        <p:spPr bwMode="auto">
          <a:xfrm>
            <a:off x="7342495" y="3193124"/>
            <a:ext cx="955344" cy="647364"/>
          </a:xfrm>
          <a:prstGeom prst="ellipse">
            <a:avLst/>
          </a:prstGeom>
          <a:noFill/>
          <a:ln w="508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11" name="Oval 10"/>
          <p:cNvSpPr/>
          <p:nvPr/>
        </p:nvSpPr>
        <p:spPr bwMode="auto">
          <a:xfrm>
            <a:off x="3564340" y="2772767"/>
            <a:ext cx="955344" cy="647364"/>
          </a:xfrm>
          <a:prstGeom prst="ellipse">
            <a:avLst/>
          </a:prstGeom>
          <a:noFill/>
          <a:ln w="508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pic>
        <p:nvPicPr>
          <p:cNvPr id="12292" name="Picture 4" descr="http://www.gmes-atmosphere.eu/news/seattle_haze/seattle_haze_details/atrain-1.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69488" y="4977109"/>
            <a:ext cx="4266417" cy="1758059"/>
          </a:xfrm>
          <a:prstGeom prst="rect">
            <a:avLst/>
          </a:prstGeom>
          <a:noFill/>
          <a:extLst>
            <a:ext uri="{909E8E84-426E-40DD-AFC4-6F175D3DCCD1}">
              <a14:hiddenFill xmlns:a14="http://schemas.microsoft.com/office/drawing/2010/main" xmlns="">
                <a:solidFill>
                  <a:srgbClr val="FFFFFF"/>
                </a:solidFill>
              </a14:hiddenFill>
            </a:ext>
          </a:extLst>
        </p:spPr>
      </p:pic>
      <p:pic>
        <p:nvPicPr>
          <p:cNvPr id="12294" name="Picture 6" descr="http://www.gmes-atmosphere.eu/news/seattle_haze/seattle_haze_details/atrain-0.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68752" y="4977109"/>
            <a:ext cx="4196190" cy="1758059"/>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ctangle 13"/>
          <p:cNvSpPr/>
          <p:nvPr/>
        </p:nvSpPr>
        <p:spPr>
          <a:xfrm>
            <a:off x="303556" y="4588963"/>
            <a:ext cx="5700494" cy="369332"/>
          </a:xfrm>
          <a:prstGeom prst="rect">
            <a:avLst/>
          </a:prstGeom>
        </p:spPr>
        <p:txBody>
          <a:bodyPr wrap="square">
            <a:spAutoFit/>
          </a:bodyPr>
          <a:lstStyle/>
          <a:p>
            <a:r>
              <a:rPr lang="en-GB" sz="1800" b="0" dirty="0" smtClean="0">
                <a:solidFill>
                  <a:schemeClr val="tx2">
                    <a:lumMod val="50000"/>
                  </a:schemeClr>
                </a:solidFill>
                <a:latin typeface="Calibri" pitchFamily="34" charset="0"/>
                <a:cs typeface="Calibri" pitchFamily="34" charset="0"/>
              </a:rPr>
              <a:t>Independent validation against CALIPSO</a:t>
            </a:r>
            <a:endParaRPr lang="en-GB" sz="1800" b="0" dirty="0">
              <a:solidFill>
                <a:schemeClr val="tx2">
                  <a:lumMod val="50000"/>
                </a:schemeClr>
              </a:solidFill>
              <a:latin typeface="Calibri" pitchFamily="34" charset="0"/>
              <a:cs typeface="Calibri" pitchFamily="34" charset="0"/>
            </a:endParaRPr>
          </a:p>
        </p:txBody>
      </p:sp>
      <p:pic>
        <p:nvPicPr>
          <p:cNvPr id="12296" name="Picture 8" descr="atrain-3_small.gi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2997" y="4977109"/>
            <a:ext cx="769562" cy="175805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5468980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Use of MACC-II and MLS in WMO Antarctic</a:t>
            </a:r>
            <a:endParaRPr lang="en-GB" sz="28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4488" y="1039813"/>
            <a:ext cx="6161088" cy="21776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4488" y="3427413"/>
            <a:ext cx="6157369" cy="2795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286625" y="4108450"/>
            <a:ext cx="1543050" cy="2114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CasellaDiTesto 6"/>
          <p:cNvSpPr txBox="1"/>
          <p:nvPr/>
        </p:nvSpPr>
        <p:spPr>
          <a:xfrm>
            <a:off x="7143768" y="1500174"/>
            <a:ext cx="1643074" cy="1077218"/>
          </a:xfrm>
          <a:prstGeom prst="rect">
            <a:avLst/>
          </a:prstGeom>
          <a:noFill/>
        </p:spPr>
        <p:txBody>
          <a:bodyPr wrap="square" rtlCol="0">
            <a:spAutoFit/>
          </a:bodyPr>
          <a:lstStyle/>
          <a:p>
            <a:r>
              <a:rPr lang="en-GB" sz="3200" dirty="0" smtClean="0">
                <a:solidFill>
                  <a:schemeClr val="tx2">
                    <a:lumMod val="50000"/>
                  </a:schemeClr>
                </a:solidFill>
              </a:rPr>
              <a:t>Ozone </a:t>
            </a:r>
          </a:p>
          <a:p>
            <a:r>
              <a:rPr lang="en-GB" sz="3200" dirty="0" smtClean="0">
                <a:solidFill>
                  <a:schemeClr val="tx2">
                    <a:lumMod val="50000"/>
                  </a:schemeClr>
                </a:solidFill>
              </a:rPr>
              <a:t>bulletin</a:t>
            </a:r>
            <a:endParaRPr lang="en-GB" sz="3200" dirty="0">
              <a:solidFill>
                <a:schemeClr val="tx2">
                  <a:lumMod val="50000"/>
                </a:schemeClr>
              </a:solidFill>
            </a:endParaRPr>
          </a:p>
        </p:txBody>
      </p:sp>
    </p:spTree>
    <p:extLst>
      <p:ext uri="{BB962C8B-B14F-4D97-AF65-F5344CB8AC3E}">
        <p14:creationId xmlns:p14="http://schemas.microsoft.com/office/powerpoint/2010/main" xmlns="" val="5445278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tx2">
                    <a:lumMod val="50000"/>
                  </a:schemeClr>
                </a:solidFill>
              </a:rPr>
              <a:t>Contents</a:t>
            </a:r>
            <a:endParaRPr lang="en-GB" b="1" dirty="0">
              <a:solidFill>
                <a:schemeClr val="tx2">
                  <a:lumMod val="50000"/>
                </a:schemeClr>
              </a:solidFill>
            </a:endParaRPr>
          </a:p>
        </p:txBody>
      </p:sp>
      <p:sp>
        <p:nvSpPr>
          <p:cNvPr id="3" name="Content Placeholder 2"/>
          <p:cNvSpPr>
            <a:spLocks noGrp="1"/>
          </p:cNvSpPr>
          <p:nvPr>
            <p:ph idx="1"/>
          </p:nvPr>
        </p:nvSpPr>
        <p:spPr/>
        <p:txBody>
          <a:bodyPr>
            <a:normAutofit lnSpcReduction="10000"/>
          </a:bodyPr>
          <a:lstStyle/>
          <a:p>
            <a:pPr marL="446088" indent="-446088"/>
            <a:r>
              <a:rPr lang="en-GB" dirty="0" smtClean="0">
                <a:solidFill>
                  <a:schemeClr val="tx2">
                    <a:lumMod val="50000"/>
                  </a:schemeClr>
                </a:solidFill>
              </a:rPr>
              <a:t>Overview of the Copernicus Atmosphere service</a:t>
            </a:r>
          </a:p>
          <a:p>
            <a:pPr marL="887413" lvl="1" indent="-446088"/>
            <a:r>
              <a:rPr lang="en-GB" dirty="0" smtClean="0"/>
              <a:t>Air Quality &amp; Atmospheric Composition domain </a:t>
            </a:r>
            <a:endParaRPr lang="en-GB" dirty="0" smtClean="0">
              <a:solidFill>
                <a:schemeClr val="tx2">
                  <a:lumMod val="50000"/>
                </a:schemeClr>
              </a:solidFill>
            </a:endParaRPr>
          </a:p>
          <a:p>
            <a:pPr marL="446088" indent="-446088"/>
            <a:r>
              <a:rPr lang="en-GB" dirty="0" smtClean="0"/>
              <a:t>The projects providing the value chain:</a:t>
            </a:r>
          </a:p>
          <a:p>
            <a:pPr marL="887413" lvl="1" indent="-446088"/>
            <a:r>
              <a:rPr lang="en-GB" dirty="0" smtClean="0">
                <a:solidFill>
                  <a:schemeClr val="tx2">
                    <a:lumMod val="50000"/>
                  </a:schemeClr>
                </a:solidFill>
              </a:rPr>
              <a:t>MACC-II, </a:t>
            </a:r>
            <a:r>
              <a:rPr lang="en-GB" dirty="0" err="1" smtClean="0"/>
              <a:t>Pasodoble</a:t>
            </a:r>
            <a:r>
              <a:rPr lang="en-GB" dirty="0" smtClean="0"/>
              <a:t>, </a:t>
            </a:r>
            <a:r>
              <a:rPr lang="en-GB" dirty="0" err="1" smtClean="0"/>
              <a:t>obsAIRve</a:t>
            </a:r>
            <a:endParaRPr lang="en-GB" dirty="0" smtClean="0">
              <a:solidFill>
                <a:schemeClr val="tx2">
                  <a:lumMod val="50000"/>
                </a:schemeClr>
              </a:solidFill>
            </a:endParaRPr>
          </a:p>
          <a:p>
            <a:pPr marL="446088" indent="-446088"/>
            <a:r>
              <a:rPr lang="en-GB" dirty="0" smtClean="0">
                <a:solidFill>
                  <a:schemeClr val="tx2">
                    <a:lumMod val="50000"/>
                  </a:schemeClr>
                </a:solidFill>
              </a:rPr>
              <a:t>Live Demonstration – The MACC portal</a:t>
            </a:r>
          </a:p>
          <a:p>
            <a:pPr marL="446088" indent="-446088"/>
            <a:r>
              <a:rPr lang="en-GB" dirty="0" smtClean="0">
                <a:solidFill>
                  <a:schemeClr val="tx2">
                    <a:lumMod val="50000"/>
                  </a:schemeClr>
                </a:solidFill>
              </a:rPr>
              <a:t>Live Demonstration – The Test </a:t>
            </a:r>
            <a:r>
              <a:rPr lang="en-GB" dirty="0" smtClean="0">
                <a:solidFill>
                  <a:schemeClr val="tx2">
                    <a:lumMod val="50000"/>
                  </a:schemeClr>
                </a:solidFill>
              </a:rPr>
              <a:t>Case</a:t>
            </a:r>
            <a:endParaRPr lang="en-GB" dirty="0" smtClean="0">
              <a:solidFill>
                <a:schemeClr val="tx2">
                  <a:lumMod val="50000"/>
                </a:schemeClr>
              </a:solidFill>
            </a:endParaRPr>
          </a:p>
          <a:p>
            <a:pPr marL="887413" lvl="1" indent="-446088"/>
            <a:r>
              <a:rPr lang="en-GB" dirty="0" smtClean="0"/>
              <a:t>Long-range pollution transport impact on AQ in remote regions</a:t>
            </a:r>
          </a:p>
          <a:p>
            <a:pPr marL="446088" indent="-446088"/>
            <a:r>
              <a:rPr lang="en-GB" dirty="0" smtClean="0"/>
              <a:t>Live </a:t>
            </a:r>
            <a:r>
              <a:rPr lang="en-GB" dirty="0" smtClean="0"/>
              <a:t>Demonstration – Tools to access and use the products</a:t>
            </a:r>
          </a:p>
          <a:p>
            <a:pPr marL="446088" indent="-446088"/>
            <a:r>
              <a:rPr lang="en-GB" dirty="0" smtClean="0"/>
              <a:t>Summary &amp; Questions</a:t>
            </a:r>
          </a:p>
        </p:txBody>
      </p:sp>
    </p:spTree>
    <p:extLst>
      <p:ext uri="{BB962C8B-B14F-4D97-AF65-F5344CB8AC3E}">
        <p14:creationId xmlns:p14="http://schemas.microsoft.com/office/powerpoint/2010/main" xmlns="" val="18753042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ecmwf\Desktop\Global_Total32sky_60.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0414" r="29952" b="4861"/>
          <a:stretch/>
        </p:blipFill>
        <p:spPr bwMode="auto">
          <a:xfrm>
            <a:off x="948340" y="1901458"/>
            <a:ext cx="3907673" cy="2946581"/>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descr="C:\Users\ecmwf\Desktop\uvindex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04150" y="4989574"/>
            <a:ext cx="3273451" cy="1597444"/>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C:\Users\ecmwf\Desktop\Europe_Clear32sky_60.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56013" y="208079"/>
            <a:ext cx="4074456" cy="2880000"/>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C:\Users\ecmwf\Desktop\Europe_Total32sky_60-1.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856013" y="3408041"/>
            <a:ext cx="4074456" cy="288000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C:\Users\ecmwf\Desktop\Global_Total32sky_60.jpg"/>
          <p:cNvPicPr>
            <a:picLocks noChangeAspect="1" noChangeArrowheads="1"/>
          </p:cNvPicPr>
          <p:nvPr/>
        </p:nvPicPr>
        <p:blipFill rotWithShape="1">
          <a:blip r:embed="rId3" cstate="print">
            <a:clrChange>
              <a:clrFrom>
                <a:srgbClr val="FFFFFE"/>
              </a:clrFrom>
              <a:clrTo>
                <a:srgbClr val="FFFFFE">
                  <a:alpha val="0"/>
                </a:srgbClr>
              </a:clrTo>
            </a:clrChange>
            <a:extLst>
              <a:ext uri="{28A0092B-C50C-407E-A947-70E740481C1C}">
                <a14:useLocalDpi xmlns:a14="http://schemas.microsoft.com/office/drawing/2010/main" xmlns="" val="0"/>
              </a:ext>
            </a:extLst>
          </a:blip>
          <a:srcRect l="92223" t="20414" r="1986" b="4861"/>
          <a:stretch/>
        </p:blipFill>
        <p:spPr bwMode="auto">
          <a:xfrm>
            <a:off x="138021" y="306109"/>
            <a:ext cx="672862" cy="613728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6349046" y="2899312"/>
            <a:ext cx="2302490" cy="430887"/>
          </a:xfrm>
          <a:prstGeom prst="rect">
            <a:avLst/>
          </a:prstGeom>
          <a:noFill/>
        </p:spPr>
        <p:txBody>
          <a:bodyPr wrap="none" rtlCol="0">
            <a:spAutoFit/>
          </a:bodyPr>
          <a:lstStyle/>
          <a:p>
            <a:r>
              <a:rPr lang="en-GB" sz="2200" b="0" dirty="0" smtClean="0">
                <a:solidFill>
                  <a:schemeClr val="tx2">
                    <a:lumMod val="50000"/>
                  </a:schemeClr>
                </a:solidFill>
                <a:latin typeface="Calibri" pitchFamily="34" charset="0"/>
                <a:cs typeface="Calibri" pitchFamily="34" charset="0"/>
              </a:rPr>
              <a:t>Clear-sky (aerosol)</a:t>
            </a:r>
            <a:endParaRPr lang="en-GB" sz="2200" b="0" dirty="0">
              <a:solidFill>
                <a:schemeClr val="tx2">
                  <a:lumMod val="50000"/>
                </a:schemeClr>
              </a:solidFill>
              <a:latin typeface="Calibri" pitchFamily="34" charset="0"/>
              <a:cs typeface="Calibri" pitchFamily="34" charset="0"/>
            </a:endParaRPr>
          </a:p>
        </p:txBody>
      </p:sp>
      <p:sp>
        <p:nvSpPr>
          <p:cNvPr id="10" name="TextBox 9"/>
          <p:cNvSpPr txBox="1"/>
          <p:nvPr/>
        </p:nvSpPr>
        <p:spPr>
          <a:xfrm>
            <a:off x="6156386" y="6054304"/>
            <a:ext cx="2491644" cy="430887"/>
          </a:xfrm>
          <a:prstGeom prst="rect">
            <a:avLst/>
          </a:prstGeom>
          <a:noFill/>
        </p:spPr>
        <p:txBody>
          <a:bodyPr wrap="none" rtlCol="0">
            <a:spAutoFit/>
          </a:bodyPr>
          <a:lstStyle/>
          <a:p>
            <a:r>
              <a:rPr lang="en-GB" sz="2200" b="0" dirty="0">
                <a:solidFill>
                  <a:schemeClr val="tx2">
                    <a:lumMod val="50000"/>
                  </a:schemeClr>
                </a:solidFill>
                <a:latin typeface="Calibri" pitchFamily="34" charset="0"/>
                <a:cs typeface="Calibri" pitchFamily="34" charset="0"/>
              </a:rPr>
              <a:t>(</a:t>
            </a:r>
            <a:r>
              <a:rPr lang="en-GB" sz="2200" b="0" dirty="0" smtClean="0">
                <a:solidFill>
                  <a:schemeClr val="tx2">
                    <a:lumMod val="50000"/>
                  </a:schemeClr>
                </a:solidFill>
                <a:latin typeface="Calibri" pitchFamily="34" charset="0"/>
                <a:cs typeface="Calibri" pitchFamily="34" charset="0"/>
              </a:rPr>
              <a:t>clouds and aerosol)</a:t>
            </a:r>
            <a:endParaRPr lang="en-GB" sz="2200" b="0" dirty="0">
              <a:solidFill>
                <a:schemeClr val="tx2">
                  <a:lumMod val="50000"/>
                </a:schemeClr>
              </a:solidFill>
              <a:latin typeface="Calibri" pitchFamily="34" charset="0"/>
              <a:cs typeface="Calibri" pitchFamily="34" charset="0"/>
            </a:endParaRPr>
          </a:p>
        </p:txBody>
      </p:sp>
      <p:pic>
        <p:nvPicPr>
          <p:cNvPr id="11" name="Picture 10" descr="C:\Documents and Settings\ecmwf\My Documents\ppt\ECMWF_logos\ECMWF_new_logo.pn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137054" y="6476470"/>
            <a:ext cx="1755426" cy="31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a:spLocks noGrp="1"/>
          </p:cNvSpPr>
          <p:nvPr>
            <p:ph type="title"/>
          </p:nvPr>
        </p:nvSpPr>
        <p:spPr>
          <a:xfrm>
            <a:off x="2627312" y="304800"/>
            <a:ext cx="6553200" cy="533400"/>
          </a:xfrm>
        </p:spPr>
        <p:txBody>
          <a:bodyPr/>
          <a:lstStyle/>
          <a:p>
            <a:pPr algn="l"/>
            <a:r>
              <a:rPr lang="en-GB" sz="2800" b="1" dirty="0" smtClean="0"/>
              <a:t>UV Forecast</a:t>
            </a:r>
            <a:endParaRPr lang="en-GB" sz="2800" b="1" dirty="0"/>
          </a:p>
        </p:txBody>
      </p:sp>
    </p:spTree>
    <p:extLst>
      <p:ext uri="{BB962C8B-B14F-4D97-AF65-F5344CB8AC3E}">
        <p14:creationId xmlns:p14="http://schemas.microsoft.com/office/powerpoint/2010/main" xmlns="" val="9046297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6" y="285728"/>
            <a:ext cx="6715140" cy="647700"/>
          </a:xfrm>
        </p:spPr>
        <p:txBody>
          <a:bodyPr/>
          <a:lstStyle/>
          <a:p>
            <a:r>
              <a:rPr lang="en-GB" sz="2800" smtClean="0"/>
              <a:t>MACC European Regional AQ ensemble</a:t>
            </a:r>
            <a:br>
              <a:rPr lang="en-GB" sz="2800" smtClean="0"/>
            </a:br>
            <a:endParaRPr lang="en-GB" sz="2800"/>
          </a:p>
        </p:txBody>
      </p:sp>
      <p:sp>
        <p:nvSpPr>
          <p:cNvPr id="5" name="Text Box 3"/>
          <p:cNvSpPr txBox="1">
            <a:spLocks noChangeArrowheads="1"/>
          </p:cNvSpPr>
          <p:nvPr/>
        </p:nvSpPr>
        <p:spPr bwMode="auto">
          <a:xfrm>
            <a:off x="2338388" y="1001695"/>
            <a:ext cx="2252662"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GB" sz="1600" i="1" smtClean="0">
                <a:solidFill>
                  <a:srgbClr val="1F3692"/>
                </a:solidFill>
                <a:latin typeface="Calibri" pitchFamily="36" charset="0"/>
              </a:rPr>
              <a:t>Current geometry</a:t>
            </a:r>
            <a:endParaRPr lang="en-GB" sz="1600" i="1">
              <a:solidFill>
                <a:srgbClr val="1F3692"/>
              </a:solidFill>
              <a:latin typeface="Calibri" pitchFamily="36" charset="0"/>
            </a:endParaRPr>
          </a:p>
        </p:txBody>
      </p:sp>
      <p:pic>
        <p:nvPicPr>
          <p:cNvPr id="6" name="Picture 4" descr="allemagn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7175" y="2640528"/>
            <a:ext cx="528638" cy="360362"/>
          </a:xfrm>
          <a:prstGeom prst="rect">
            <a:avLst/>
          </a:prstGeom>
          <a:solidFill>
            <a:schemeClr val="bg1"/>
          </a:solidFill>
        </p:spPr>
      </p:pic>
      <p:sp>
        <p:nvSpPr>
          <p:cNvPr id="7" name="Text Box 5"/>
          <p:cNvSpPr txBox="1">
            <a:spLocks/>
          </p:cNvSpPr>
          <p:nvPr/>
        </p:nvSpPr>
        <p:spPr bwMode="auto">
          <a:xfrm>
            <a:off x="323850" y="2524640"/>
            <a:ext cx="912813" cy="6096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2000" smtClean="0">
                <a:solidFill>
                  <a:srgbClr val="003399"/>
                </a:solidFill>
                <a:latin typeface="Calibri" pitchFamily="36" charset="0"/>
                <a:sym typeface="Gill Sans" charset="0"/>
              </a:rPr>
              <a:t>EURAD</a:t>
            </a:r>
          </a:p>
          <a:p>
            <a:r>
              <a:rPr lang="en-GB" sz="1400" smtClean="0">
                <a:solidFill>
                  <a:srgbClr val="000000"/>
                </a:solidFill>
                <a:latin typeface="Calibri" pitchFamily="36" charset="0"/>
                <a:sym typeface="Gill Sans" charset="0"/>
              </a:rPr>
              <a:t>FRIUUK</a:t>
            </a:r>
            <a:endParaRPr lang="en-GB" sz="1400">
              <a:solidFill>
                <a:srgbClr val="000000"/>
              </a:solidFill>
              <a:latin typeface="Calibri" pitchFamily="36" charset="0"/>
              <a:sym typeface="Gill Sans" charset="0"/>
            </a:endParaRPr>
          </a:p>
        </p:txBody>
      </p:sp>
      <p:sp>
        <p:nvSpPr>
          <p:cNvPr id="8" name="Text Box 6"/>
          <p:cNvSpPr txBox="1">
            <a:spLocks noChangeArrowheads="1"/>
          </p:cNvSpPr>
          <p:nvPr/>
        </p:nvSpPr>
        <p:spPr bwMode="auto">
          <a:xfrm>
            <a:off x="2338388" y="2654815"/>
            <a:ext cx="231223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1600" smtClean="0">
                <a:solidFill>
                  <a:srgbClr val="000000"/>
                </a:solidFill>
                <a:latin typeface="Calibri" pitchFamily="36" charset="0"/>
              </a:rPr>
              <a:t>15 km, L23, top : 100 hPa</a:t>
            </a:r>
            <a:endParaRPr lang="en-GB" sz="1600">
              <a:solidFill>
                <a:srgbClr val="000000"/>
              </a:solidFill>
              <a:latin typeface="Calibri" pitchFamily="36" charset="0"/>
            </a:endParaRPr>
          </a:p>
        </p:txBody>
      </p:sp>
      <p:pic>
        <p:nvPicPr>
          <p:cNvPr id="9" name="Picture 7" descr="norveg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27175" y="1949965"/>
            <a:ext cx="528638" cy="360363"/>
          </a:xfrm>
          <a:prstGeom prst="rect">
            <a:avLst/>
          </a:prstGeom>
          <a:solidFill>
            <a:schemeClr val="bg1"/>
          </a:solidFill>
        </p:spPr>
      </p:pic>
      <p:sp>
        <p:nvSpPr>
          <p:cNvPr id="10" name="Text Box 8"/>
          <p:cNvSpPr txBox="1">
            <a:spLocks/>
          </p:cNvSpPr>
          <p:nvPr/>
        </p:nvSpPr>
        <p:spPr bwMode="auto">
          <a:xfrm>
            <a:off x="323850" y="1826140"/>
            <a:ext cx="781050" cy="6096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2000" smtClean="0">
                <a:solidFill>
                  <a:srgbClr val="003399"/>
                </a:solidFill>
                <a:latin typeface="Calibri" pitchFamily="36" charset="0"/>
                <a:sym typeface="Gill Sans" charset="0"/>
              </a:rPr>
              <a:t>EMEP</a:t>
            </a:r>
          </a:p>
          <a:p>
            <a:r>
              <a:rPr lang="en-GB" sz="1400" smtClean="0">
                <a:solidFill>
                  <a:srgbClr val="000000"/>
                </a:solidFill>
                <a:latin typeface="Calibri" pitchFamily="36" charset="0"/>
                <a:sym typeface="Gill Sans" charset="0"/>
              </a:rPr>
              <a:t>met.no</a:t>
            </a:r>
            <a:endParaRPr lang="en-GB" sz="1400">
              <a:solidFill>
                <a:srgbClr val="000000"/>
              </a:solidFill>
              <a:latin typeface="Calibri" pitchFamily="36" charset="0"/>
              <a:sym typeface="Gill Sans" charset="0"/>
            </a:endParaRPr>
          </a:p>
        </p:txBody>
      </p:sp>
      <p:sp>
        <p:nvSpPr>
          <p:cNvPr id="11" name="Text Box 9"/>
          <p:cNvSpPr txBox="1">
            <a:spLocks noChangeArrowheads="1"/>
          </p:cNvSpPr>
          <p:nvPr/>
        </p:nvSpPr>
        <p:spPr bwMode="auto">
          <a:xfrm>
            <a:off x="2338388" y="1937265"/>
            <a:ext cx="2146742"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1600" smtClean="0">
                <a:solidFill>
                  <a:srgbClr val="000000"/>
                </a:solidFill>
                <a:latin typeface="Calibri" pitchFamily="36" charset="0"/>
              </a:rPr>
              <a:t>0.2 °, L20, top : 100 hPa</a:t>
            </a:r>
            <a:endParaRPr lang="en-GB" sz="1600">
              <a:solidFill>
                <a:srgbClr val="000000"/>
              </a:solidFill>
              <a:latin typeface="Calibri" pitchFamily="36" charset="0"/>
            </a:endParaRPr>
          </a:p>
        </p:txBody>
      </p:sp>
      <p:pic>
        <p:nvPicPr>
          <p:cNvPr id="12" name="Picture 10" descr="france"/>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527175" y="1262578"/>
            <a:ext cx="528638" cy="360362"/>
          </a:xfrm>
          <a:prstGeom prst="rect">
            <a:avLst/>
          </a:prstGeom>
          <a:solidFill>
            <a:schemeClr val="bg1"/>
          </a:solidFill>
        </p:spPr>
      </p:pic>
      <p:sp>
        <p:nvSpPr>
          <p:cNvPr id="13" name="Text Box 11"/>
          <p:cNvSpPr txBox="1">
            <a:spLocks/>
          </p:cNvSpPr>
          <p:nvPr/>
        </p:nvSpPr>
        <p:spPr bwMode="auto">
          <a:xfrm>
            <a:off x="323850" y="1137165"/>
            <a:ext cx="1144588" cy="6096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2000" dirty="0" smtClean="0">
                <a:solidFill>
                  <a:srgbClr val="003399"/>
                </a:solidFill>
                <a:latin typeface="Calibri" pitchFamily="36" charset="0"/>
                <a:sym typeface="Gill Sans" charset="0"/>
              </a:rPr>
              <a:t>CHIMERE</a:t>
            </a:r>
          </a:p>
          <a:p>
            <a:r>
              <a:rPr lang="en-GB" sz="1400" dirty="0" smtClean="0">
                <a:solidFill>
                  <a:srgbClr val="000000"/>
                </a:solidFill>
                <a:latin typeface="Calibri" pitchFamily="36" charset="0"/>
                <a:sym typeface="Gill Sans" charset="0"/>
              </a:rPr>
              <a:t>INERIS, CNRS</a:t>
            </a:r>
            <a:endParaRPr lang="en-GB" sz="1400" dirty="0">
              <a:solidFill>
                <a:srgbClr val="000000"/>
              </a:solidFill>
              <a:latin typeface="Calibri" pitchFamily="36" charset="0"/>
              <a:sym typeface="Gill Sans" charset="0"/>
            </a:endParaRPr>
          </a:p>
        </p:txBody>
      </p:sp>
      <p:sp>
        <p:nvSpPr>
          <p:cNvPr id="14" name="Text Box 12"/>
          <p:cNvSpPr txBox="1">
            <a:spLocks noChangeArrowheads="1"/>
          </p:cNvSpPr>
          <p:nvPr/>
        </p:nvSpPr>
        <p:spPr bwMode="auto">
          <a:xfrm>
            <a:off x="2338388" y="1286390"/>
            <a:ext cx="2208040" cy="338554"/>
          </a:xfrm>
          <a:prstGeom prst="rect">
            <a:avLst/>
          </a:prstGeom>
          <a:noFill/>
          <a:ln>
            <a:noFill/>
          </a:ln>
          <a:effectLst/>
          <a:extLst>
            <a:ext uri="{909E8E84-426E-40DD-AFC4-6F175D3DCCD1}">
              <a14:hiddenFill xmlns:a14="http://schemas.microsoft.com/office/drawing/2010/main" xmlns="">
                <a:solidFill>
                  <a:srgbClr val="FF99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1600" smtClean="0">
                <a:solidFill>
                  <a:srgbClr val="000000"/>
                </a:solidFill>
                <a:latin typeface="Calibri" pitchFamily="36" charset="0"/>
              </a:rPr>
              <a:t>25 km, L8, top : 500 hPa</a:t>
            </a:r>
            <a:endParaRPr lang="en-GB" sz="1600">
              <a:solidFill>
                <a:srgbClr val="000000"/>
              </a:solidFill>
              <a:latin typeface="Calibri" pitchFamily="36" charset="0"/>
            </a:endParaRPr>
          </a:p>
        </p:txBody>
      </p:sp>
      <p:pic>
        <p:nvPicPr>
          <p:cNvPr id="15" name="Picture 13" descr="pays-bas"/>
          <p:cNvPicPr preferRelativeResize="0">
            <a:picLocks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527175" y="3386653"/>
            <a:ext cx="528638" cy="36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 Box 14"/>
          <p:cNvSpPr txBox="1">
            <a:spLocks/>
          </p:cNvSpPr>
          <p:nvPr/>
        </p:nvSpPr>
        <p:spPr bwMode="auto">
          <a:xfrm>
            <a:off x="325438" y="3278703"/>
            <a:ext cx="1079500" cy="6096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2000" smtClean="0">
                <a:solidFill>
                  <a:srgbClr val="003399"/>
                </a:solidFill>
                <a:latin typeface="Calibri" pitchFamily="36" charset="0"/>
                <a:sym typeface="Gill Sans" charset="0"/>
              </a:rPr>
              <a:t>L-EUROS</a:t>
            </a:r>
          </a:p>
          <a:p>
            <a:r>
              <a:rPr lang="en-GB" sz="1400" smtClean="0">
                <a:solidFill>
                  <a:srgbClr val="000000"/>
                </a:solidFill>
                <a:latin typeface="Calibri" pitchFamily="36" charset="0"/>
                <a:sym typeface="Gill Sans" charset="0"/>
              </a:rPr>
              <a:t>TNO, KNMI</a:t>
            </a:r>
            <a:endParaRPr lang="en-GB" sz="1400">
              <a:solidFill>
                <a:srgbClr val="000000"/>
              </a:solidFill>
              <a:latin typeface="Calibri" pitchFamily="36" charset="0"/>
              <a:sym typeface="Gill Sans" charset="0"/>
            </a:endParaRPr>
          </a:p>
        </p:txBody>
      </p:sp>
      <p:sp>
        <p:nvSpPr>
          <p:cNvPr id="17" name="Text Box 15"/>
          <p:cNvSpPr txBox="1">
            <a:spLocks noChangeArrowheads="1"/>
          </p:cNvSpPr>
          <p:nvPr/>
        </p:nvSpPr>
        <p:spPr bwMode="auto">
          <a:xfrm>
            <a:off x="2338388" y="3373953"/>
            <a:ext cx="2106282"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1600" smtClean="0">
                <a:solidFill>
                  <a:srgbClr val="000000"/>
                </a:solidFill>
                <a:latin typeface="Calibri" pitchFamily="36" charset="0"/>
              </a:rPr>
              <a:t>15 km, </a:t>
            </a:r>
            <a:r>
              <a:rPr lang="en-GB" sz="1600" smtClean="0">
                <a:latin typeface="Calibri" pitchFamily="36" charset="0"/>
              </a:rPr>
              <a:t>L4, top : 3.5 km</a:t>
            </a:r>
            <a:endParaRPr lang="en-GB" sz="1600">
              <a:latin typeface="Calibri" pitchFamily="36" charset="0"/>
            </a:endParaRPr>
          </a:p>
        </p:txBody>
      </p:sp>
      <p:pic>
        <p:nvPicPr>
          <p:cNvPr id="18" name="Picture 16" descr="suede"/>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527175" y="4089915"/>
            <a:ext cx="528638" cy="360363"/>
          </a:xfrm>
          <a:prstGeom prst="rect">
            <a:avLst/>
          </a:prstGeom>
          <a:solidFill>
            <a:schemeClr val="bg1"/>
          </a:solidFill>
        </p:spPr>
      </p:pic>
      <p:sp>
        <p:nvSpPr>
          <p:cNvPr id="19" name="Text Box 17"/>
          <p:cNvSpPr txBox="1">
            <a:spLocks/>
          </p:cNvSpPr>
          <p:nvPr/>
        </p:nvSpPr>
        <p:spPr bwMode="auto">
          <a:xfrm>
            <a:off x="323850" y="3964503"/>
            <a:ext cx="966788" cy="6096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2000" smtClean="0">
                <a:solidFill>
                  <a:srgbClr val="003399"/>
                </a:solidFill>
                <a:latin typeface="Calibri" pitchFamily="36" charset="0"/>
                <a:sym typeface="Gill Sans" charset="0"/>
              </a:rPr>
              <a:t>MATCH</a:t>
            </a:r>
          </a:p>
          <a:p>
            <a:r>
              <a:rPr lang="en-GB" sz="1400" smtClean="0">
                <a:solidFill>
                  <a:srgbClr val="000000"/>
                </a:solidFill>
                <a:latin typeface="Calibri" pitchFamily="36" charset="0"/>
                <a:sym typeface="Gill Sans" charset="0"/>
              </a:rPr>
              <a:t>SMHI</a:t>
            </a:r>
            <a:endParaRPr lang="en-GB" sz="1400">
              <a:solidFill>
                <a:srgbClr val="000000"/>
              </a:solidFill>
              <a:latin typeface="Calibri" pitchFamily="36" charset="0"/>
              <a:sym typeface="Gill Sans" charset="0"/>
            </a:endParaRPr>
          </a:p>
        </p:txBody>
      </p:sp>
      <p:sp>
        <p:nvSpPr>
          <p:cNvPr id="20" name="Text Box 18"/>
          <p:cNvSpPr txBox="1">
            <a:spLocks noChangeArrowheads="1"/>
          </p:cNvSpPr>
          <p:nvPr/>
        </p:nvSpPr>
        <p:spPr bwMode="auto">
          <a:xfrm>
            <a:off x="2338388" y="4094678"/>
            <a:ext cx="2146742"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1600" smtClean="0">
                <a:latin typeface="Calibri" pitchFamily="36" charset="0"/>
              </a:rPr>
              <a:t>0.2 °,</a:t>
            </a:r>
            <a:r>
              <a:rPr lang="en-GB" sz="1600" smtClean="0">
                <a:solidFill>
                  <a:srgbClr val="000000"/>
                </a:solidFill>
                <a:latin typeface="Calibri" pitchFamily="36" charset="0"/>
              </a:rPr>
              <a:t> L40, top : 100 hPa</a:t>
            </a:r>
            <a:endParaRPr lang="en-GB" sz="1600">
              <a:solidFill>
                <a:srgbClr val="000000"/>
              </a:solidFill>
              <a:latin typeface="Calibri" pitchFamily="36" charset="0"/>
            </a:endParaRPr>
          </a:p>
        </p:txBody>
      </p:sp>
      <p:pic>
        <p:nvPicPr>
          <p:cNvPr id="21" name="Picture 19" descr="france"/>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527175" y="4710628"/>
            <a:ext cx="528638" cy="360362"/>
          </a:xfrm>
          <a:prstGeom prst="rect">
            <a:avLst/>
          </a:prstGeom>
          <a:solidFill>
            <a:schemeClr val="bg1"/>
          </a:solidFill>
        </p:spPr>
      </p:pic>
      <p:sp>
        <p:nvSpPr>
          <p:cNvPr id="22" name="Text Box 20"/>
          <p:cNvSpPr txBox="1">
            <a:spLocks/>
          </p:cNvSpPr>
          <p:nvPr/>
        </p:nvSpPr>
        <p:spPr bwMode="auto">
          <a:xfrm>
            <a:off x="323850" y="4612203"/>
            <a:ext cx="1141413" cy="6096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2000" smtClean="0">
                <a:solidFill>
                  <a:srgbClr val="003399"/>
                </a:solidFill>
                <a:latin typeface="Calibri" pitchFamily="36" charset="0"/>
                <a:sym typeface="Gill Sans" charset="0"/>
              </a:rPr>
              <a:t>MOCAGE</a:t>
            </a:r>
          </a:p>
          <a:p>
            <a:r>
              <a:rPr lang="en-GB" sz="1400" smtClean="0">
                <a:solidFill>
                  <a:srgbClr val="000000"/>
                </a:solidFill>
                <a:latin typeface="Calibri" pitchFamily="36" charset="0"/>
                <a:sym typeface="Gill Sans" charset="0"/>
              </a:rPr>
              <a:t>MF, CERFACS</a:t>
            </a:r>
            <a:endParaRPr lang="en-GB" sz="1400">
              <a:solidFill>
                <a:srgbClr val="000000"/>
              </a:solidFill>
              <a:latin typeface="Calibri" pitchFamily="36" charset="0"/>
              <a:sym typeface="Gill Sans" charset="0"/>
            </a:endParaRPr>
          </a:p>
        </p:txBody>
      </p:sp>
      <p:sp>
        <p:nvSpPr>
          <p:cNvPr id="23" name="Text Box 21"/>
          <p:cNvSpPr txBox="1">
            <a:spLocks noChangeArrowheads="1"/>
          </p:cNvSpPr>
          <p:nvPr/>
        </p:nvSpPr>
        <p:spPr bwMode="auto">
          <a:xfrm>
            <a:off x="2338388" y="4750315"/>
            <a:ext cx="1938351"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1600" smtClean="0">
                <a:solidFill>
                  <a:srgbClr val="000000"/>
                </a:solidFill>
                <a:latin typeface="Calibri" pitchFamily="36" charset="0"/>
              </a:rPr>
              <a:t>0.2 °, L47, top : 5 hPa</a:t>
            </a:r>
            <a:endParaRPr lang="en-GB" sz="1600">
              <a:solidFill>
                <a:srgbClr val="000000"/>
              </a:solidFill>
              <a:latin typeface="Calibri" pitchFamily="36" charset="0"/>
            </a:endParaRPr>
          </a:p>
        </p:txBody>
      </p:sp>
      <p:pic>
        <p:nvPicPr>
          <p:cNvPr id="24" name="Picture 22" descr="finlande"/>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527175" y="5420240"/>
            <a:ext cx="528638" cy="360363"/>
          </a:xfrm>
          <a:prstGeom prst="rect">
            <a:avLst/>
          </a:prstGeom>
          <a:solidFill>
            <a:schemeClr val="bg1"/>
          </a:solidFill>
        </p:spPr>
      </p:pic>
      <p:sp>
        <p:nvSpPr>
          <p:cNvPr id="25" name="Text Box 23"/>
          <p:cNvSpPr txBox="1">
            <a:spLocks/>
          </p:cNvSpPr>
          <p:nvPr/>
        </p:nvSpPr>
        <p:spPr bwMode="auto">
          <a:xfrm>
            <a:off x="323850" y="5261490"/>
            <a:ext cx="836613" cy="6096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2000" smtClean="0">
                <a:solidFill>
                  <a:srgbClr val="003399"/>
                </a:solidFill>
                <a:latin typeface="Calibri" pitchFamily="36" charset="0"/>
                <a:sym typeface="Gill Sans" charset="0"/>
              </a:rPr>
              <a:t>SILAM</a:t>
            </a:r>
          </a:p>
          <a:p>
            <a:r>
              <a:rPr lang="en-GB" sz="1400" smtClean="0">
                <a:solidFill>
                  <a:srgbClr val="000000"/>
                </a:solidFill>
                <a:latin typeface="Calibri" pitchFamily="36" charset="0"/>
                <a:sym typeface="Gill Sans" charset="0"/>
              </a:rPr>
              <a:t>FMI</a:t>
            </a:r>
            <a:endParaRPr lang="en-GB" sz="1400">
              <a:solidFill>
                <a:srgbClr val="000000"/>
              </a:solidFill>
              <a:latin typeface="Calibri" pitchFamily="36" charset="0"/>
              <a:sym typeface="Gill Sans" charset="0"/>
            </a:endParaRPr>
          </a:p>
        </p:txBody>
      </p:sp>
      <p:sp>
        <p:nvSpPr>
          <p:cNvPr id="26" name="Text Box 24"/>
          <p:cNvSpPr txBox="1">
            <a:spLocks noChangeArrowheads="1"/>
          </p:cNvSpPr>
          <p:nvPr/>
        </p:nvSpPr>
        <p:spPr bwMode="auto">
          <a:xfrm>
            <a:off x="2338388" y="5390078"/>
            <a:ext cx="2329484"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1600" smtClean="0">
                <a:solidFill>
                  <a:srgbClr val="000000"/>
                </a:solidFill>
                <a:latin typeface="Calibri" pitchFamily="36" charset="0"/>
              </a:rPr>
              <a:t>0.2 °, L46/5, top : 100 hPa</a:t>
            </a:r>
            <a:endParaRPr lang="en-GB" sz="1600">
              <a:solidFill>
                <a:srgbClr val="000000"/>
              </a:solidFill>
              <a:latin typeface="Calibri" pitchFamily="36" charset="0"/>
            </a:endParaRPr>
          </a:p>
        </p:txBody>
      </p:sp>
      <p:sp>
        <p:nvSpPr>
          <p:cNvPr id="27" name="Text Box 25"/>
          <p:cNvSpPr txBox="1">
            <a:spLocks noChangeArrowheads="1"/>
          </p:cNvSpPr>
          <p:nvPr/>
        </p:nvSpPr>
        <p:spPr bwMode="auto">
          <a:xfrm>
            <a:off x="7359650" y="1000108"/>
            <a:ext cx="16764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GB" sz="1600" i="1" smtClean="0">
                <a:solidFill>
                  <a:srgbClr val="1F3692"/>
                </a:solidFill>
                <a:latin typeface="Calibri" pitchFamily="36" charset="0"/>
              </a:rPr>
              <a:t>Operations</a:t>
            </a:r>
            <a:endParaRPr lang="en-GB" sz="1600" i="1">
              <a:solidFill>
                <a:srgbClr val="1F3692"/>
              </a:solidFill>
              <a:latin typeface="Calibri" pitchFamily="36" charset="0"/>
            </a:endParaRPr>
          </a:p>
        </p:txBody>
      </p:sp>
      <p:sp>
        <p:nvSpPr>
          <p:cNvPr id="28" name="Text Box 26"/>
          <p:cNvSpPr txBox="1">
            <a:spLocks noChangeArrowheads="1"/>
          </p:cNvSpPr>
          <p:nvPr/>
        </p:nvSpPr>
        <p:spPr bwMode="auto">
          <a:xfrm>
            <a:off x="7359650" y="2654815"/>
            <a:ext cx="13970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1600" smtClean="0">
                <a:solidFill>
                  <a:srgbClr val="000000"/>
                </a:solidFill>
                <a:latin typeface="Calibri" pitchFamily="36" charset="0"/>
              </a:rPr>
              <a:t>run @ ECMWF</a:t>
            </a:r>
            <a:endParaRPr lang="en-GB" sz="1600">
              <a:solidFill>
                <a:srgbClr val="000000"/>
              </a:solidFill>
              <a:latin typeface="Calibri" pitchFamily="36" charset="0"/>
            </a:endParaRPr>
          </a:p>
        </p:txBody>
      </p:sp>
      <p:sp>
        <p:nvSpPr>
          <p:cNvPr id="29" name="Text Box 27"/>
          <p:cNvSpPr txBox="1">
            <a:spLocks noChangeArrowheads="1"/>
          </p:cNvSpPr>
          <p:nvPr/>
        </p:nvSpPr>
        <p:spPr bwMode="auto">
          <a:xfrm>
            <a:off x="7359650" y="1937265"/>
            <a:ext cx="133826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1600" smtClean="0">
                <a:solidFill>
                  <a:srgbClr val="000000"/>
                </a:solidFill>
                <a:latin typeface="Calibri" pitchFamily="36" charset="0"/>
              </a:rPr>
              <a:t>run @ met.no</a:t>
            </a:r>
            <a:endParaRPr lang="en-GB" sz="1600">
              <a:solidFill>
                <a:srgbClr val="000000"/>
              </a:solidFill>
              <a:latin typeface="Calibri" pitchFamily="36" charset="0"/>
            </a:endParaRPr>
          </a:p>
        </p:txBody>
      </p:sp>
      <p:sp>
        <p:nvSpPr>
          <p:cNvPr id="30" name="Text Box 28"/>
          <p:cNvSpPr txBox="1">
            <a:spLocks noChangeArrowheads="1"/>
          </p:cNvSpPr>
          <p:nvPr/>
        </p:nvSpPr>
        <p:spPr bwMode="auto">
          <a:xfrm>
            <a:off x="7359650" y="1284803"/>
            <a:ext cx="1279525" cy="336550"/>
          </a:xfrm>
          <a:prstGeom prst="rect">
            <a:avLst/>
          </a:prstGeom>
          <a:noFill/>
          <a:ln>
            <a:noFill/>
          </a:ln>
          <a:effectLst/>
          <a:extLst>
            <a:ext uri="{909E8E84-426E-40DD-AFC4-6F175D3DCCD1}">
              <a14:hiddenFill xmlns:a14="http://schemas.microsoft.com/office/drawing/2010/main" xmlns="">
                <a:solidFill>
                  <a:srgbClr val="FF99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1600" smtClean="0">
                <a:solidFill>
                  <a:srgbClr val="000000"/>
                </a:solidFill>
                <a:latin typeface="Calibri" pitchFamily="36" charset="0"/>
              </a:rPr>
              <a:t>run @ INERIS</a:t>
            </a:r>
            <a:endParaRPr lang="en-GB" sz="1600">
              <a:solidFill>
                <a:srgbClr val="000000"/>
              </a:solidFill>
              <a:latin typeface="Calibri" pitchFamily="36" charset="0"/>
            </a:endParaRPr>
          </a:p>
        </p:txBody>
      </p:sp>
      <p:sp>
        <p:nvSpPr>
          <p:cNvPr id="31" name="Text Box 29"/>
          <p:cNvSpPr txBox="1">
            <a:spLocks noChangeArrowheads="1"/>
          </p:cNvSpPr>
          <p:nvPr/>
        </p:nvSpPr>
        <p:spPr bwMode="auto">
          <a:xfrm>
            <a:off x="7359650" y="3373953"/>
            <a:ext cx="120332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1600" smtClean="0">
                <a:solidFill>
                  <a:srgbClr val="000000"/>
                </a:solidFill>
                <a:latin typeface="Calibri" pitchFamily="36" charset="0"/>
              </a:rPr>
              <a:t>run @ KNMI</a:t>
            </a:r>
            <a:endParaRPr lang="en-GB" sz="1600">
              <a:solidFill>
                <a:srgbClr val="000000"/>
              </a:solidFill>
              <a:latin typeface="Calibri" pitchFamily="36" charset="0"/>
            </a:endParaRPr>
          </a:p>
        </p:txBody>
      </p:sp>
      <p:sp>
        <p:nvSpPr>
          <p:cNvPr id="32" name="Text Box 30"/>
          <p:cNvSpPr txBox="1">
            <a:spLocks noChangeArrowheads="1"/>
          </p:cNvSpPr>
          <p:nvPr/>
        </p:nvSpPr>
        <p:spPr bwMode="auto">
          <a:xfrm>
            <a:off x="7359650" y="4094678"/>
            <a:ext cx="118586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1600" smtClean="0">
                <a:solidFill>
                  <a:srgbClr val="000000"/>
                </a:solidFill>
                <a:latin typeface="Calibri" pitchFamily="36" charset="0"/>
              </a:rPr>
              <a:t>run @ SMHI</a:t>
            </a:r>
            <a:endParaRPr lang="en-GB" sz="1600">
              <a:solidFill>
                <a:srgbClr val="000000"/>
              </a:solidFill>
              <a:latin typeface="Calibri" pitchFamily="36" charset="0"/>
            </a:endParaRPr>
          </a:p>
        </p:txBody>
      </p:sp>
      <p:sp>
        <p:nvSpPr>
          <p:cNvPr id="33" name="Text Box 31"/>
          <p:cNvSpPr txBox="1">
            <a:spLocks noChangeArrowheads="1"/>
          </p:cNvSpPr>
          <p:nvPr/>
        </p:nvSpPr>
        <p:spPr bwMode="auto">
          <a:xfrm>
            <a:off x="7359650" y="4750315"/>
            <a:ext cx="1296988"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GB" sz="1600" smtClean="0">
                <a:solidFill>
                  <a:srgbClr val="000000"/>
                </a:solidFill>
                <a:latin typeface="Calibri" pitchFamily="36" charset="0"/>
              </a:rPr>
              <a:t>run @ MF</a:t>
            </a:r>
            <a:endParaRPr lang="en-GB" sz="1600">
              <a:solidFill>
                <a:srgbClr val="000000"/>
              </a:solidFill>
              <a:latin typeface="Calibri" pitchFamily="36" charset="0"/>
            </a:endParaRPr>
          </a:p>
        </p:txBody>
      </p:sp>
      <p:sp>
        <p:nvSpPr>
          <p:cNvPr id="34" name="Text Box 32"/>
          <p:cNvSpPr txBox="1">
            <a:spLocks noChangeArrowheads="1"/>
          </p:cNvSpPr>
          <p:nvPr/>
        </p:nvSpPr>
        <p:spPr bwMode="auto">
          <a:xfrm>
            <a:off x="7359650" y="5390078"/>
            <a:ext cx="105886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1600" smtClean="0">
                <a:solidFill>
                  <a:srgbClr val="000000"/>
                </a:solidFill>
                <a:latin typeface="Calibri" pitchFamily="36" charset="0"/>
              </a:rPr>
              <a:t>run @ FMI</a:t>
            </a:r>
            <a:endParaRPr lang="en-GB" sz="1600">
              <a:solidFill>
                <a:srgbClr val="000000"/>
              </a:solidFill>
              <a:latin typeface="Calibri" pitchFamily="36" charset="0"/>
            </a:endParaRPr>
          </a:p>
        </p:txBody>
      </p:sp>
      <p:sp>
        <p:nvSpPr>
          <p:cNvPr id="35" name="Text Box 33"/>
          <p:cNvSpPr txBox="1">
            <a:spLocks noChangeArrowheads="1"/>
          </p:cNvSpPr>
          <p:nvPr/>
        </p:nvSpPr>
        <p:spPr bwMode="auto">
          <a:xfrm>
            <a:off x="4767263" y="1286390"/>
            <a:ext cx="197485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1600" smtClean="0">
                <a:solidFill>
                  <a:srgbClr val="000000"/>
                </a:solidFill>
                <a:latin typeface="Calibri" pitchFamily="36" charset="0"/>
              </a:rPr>
              <a:t>Optimal Interpolation</a:t>
            </a:r>
            <a:endParaRPr lang="en-GB" sz="1600">
              <a:solidFill>
                <a:srgbClr val="000000"/>
              </a:solidFill>
              <a:latin typeface="Calibri" pitchFamily="36" charset="0"/>
            </a:endParaRPr>
          </a:p>
        </p:txBody>
      </p:sp>
      <p:sp>
        <p:nvSpPr>
          <p:cNvPr id="36" name="Text Box 34"/>
          <p:cNvSpPr txBox="1">
            <a:spLocks noChangeArrowheads="1"/>
          </p:cNvSpPr>
          <p:nvPr/>
        </p:nvSpPr>
        <p:spPr bwMode="auto">
          <a:xfrm>
            <a:off x="4767263" y="1937265"/>
            <a:ext cx="2036762"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1600" i="1" smtClean="0">
                <a:latin typeface="Calibri" pitchFamily="36" charset="0"/>
              </a:rPr>
              <a:t>3d-var in development</a:t>
            </a:r>
            <a:endParaRPr lang="en-GB" sz="1600" i="1">
              <a:latin typeface="Calibri" pitchFamily="36" charset="0"/>
            </a:endParaRPr>
          </a:p>
        </p:txBody>
      </p:sp>
      <p:sp>
        <p:nvSpPr>
          <p:cNvPr id="37" name="Text Box 35"/>
          <p:cNvSpPr txBox="1">
            <a:spLocks noChangeArrowheads="1"/>
          </p:cNvSpPr>
          <p:nvPr/>
        </p:nvSpPr>
        <p:spPr bwMode="auto">
          <a:xfrm>
            <a:off x="4767263" y="2654815"/>
            <a:ext cx="171132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1600" smtClean="0">
                <a:solidFill>
                  <a:srgbClr val="000000"/>
                </a:solidFill>
                <a:latin typeface="Calibri" pitchFamily="36" charset="0"/>
              </a:rPr>
              <a:t>Variational, 3d-var</a:t>
            </a:r>
            <a:endParaRPr lang="en-GB" sz="1600">
              <a:solidFill>
                <a:srgbClr val="000000"/>
              </a:solidFill>
              <a:latin typeface="Calibri" pitchFamily="36" charset="0"/>
            </a:endParaRPr>
          </a:p>
        </p:txBody>
      </p:sp>
      <p:sp>
        <p:nvSpPr>
          <p:cNvPr id="38" name="Text Box 36"/>
          <p:cNvSpPr txBox="1">
            <a:spLocks noChangeArrowheads="1"/>
          </p:cNvSpPr>
          <p:nvPr/>
        </p:nvSpPr>
        <p:spPr bwMode="auto">
          <a:xfrm>
            <a:off x="4767263" y="3373953"/>
            <a:ext cx="21209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1600" smtClean="0">
                <a:solidFill>
                  <a:srgbClr val="000000"/>
                </a:solidFill>
                <a:latin typeface="Calibri" pitchFamily="36" charset="0"/>
              </a:rPr>
              <a:t>Ensemble Kalman Filter</a:t>
            </a:r>
            <a:endParaRPr lang="en-GB" sz="1600">
              <a:solidFill>
                <a:srgbClr val="000000"/>
              </a:solidFill>
              <a:latin typeface="Calibri" pitchFamily="36" charset="0"/>
            </a:endParaRPr>
          </a:p>
        </p:txBody>
      </p:sp>
      <p:sp>
        <p:nvSpPr>
          <p:cNvPr id="39" name="Text Box 37"/>
          <p:cNvSpPr txBox="1">
            <a:spLocks noChangeArrowheads="1"/>
          </p:cNvSpPr>
          <p:nvPr/>
        </p:nvSpPr>
        <p:spPr bwMode="auto">
          <a:xfrm>
            <a:off x="4767263" y="4094678"/>
            <a:ext cx="171132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1600" smtClean="0">
                <a:latin typeface="Calibri" pitchFamily="36" charset="0"/>
              </a:rPr>
              <a:t>Variational, 3d-var</a:t>
            </a:r>
            <a:endParaRPr lang="en-GB" sz="1600">
              <a:latin typeface="Calibri" pitchFamily="36" charset="0"/>
            </a:endParaRPr>
          </a:p>
        </p:txBody>
      </p:sp>
      <p:sp>
        <p:nvSpPr>
          <p:cNvPr id="40" name="Text Box 38"/>
          <p:cNvSpPr txBox="1">
            <a:spLocks noChangeArrowheads="1"/>
          </p:cNvSpPr>
          <p:nvPr/>
        </p:nvSpPr>
        <p:spPr bwMode="auto">
          <a:xfrm>
            <a:off x="4767263" y="4750315"/>
            <a:ext cx="171132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1600" smtClean="0">
                <a:solidFill>
                  <a:srgbClr val="000000"/>
                </a:solidFill>
                <a:latin typeface="Calibri" pitchFamily="36" charset="0"/>
              </a:rPr>
              <a:t>Variational, 3d-var</a:t>
            </a:r>
            <a:endParaRPr lang="en-GB" sz="1600">
              <a:solidFill>
                <a:srgbClr val="000000"/>
              </a:solidFill>
              <a:latin typeface="Calibri" pitchFamily="36" charset="0"/>
            </a:endParaRPr>
          </a:p>
        </p:txBody>
      </p:sp>
      <p:sp>
        <p:nvSpPr>
          <p:cNvPr id="41" name="Text Box 39"/>
          <p:cNvSpPr txBox="1">
            <a:spLocks noChangeArrowheads="1"/>
          </p:cNvSpPr>
          <p:nvPr/>
        </p:nvSpPr>
        <p:spPr bwMode="auto">
          <a:xfrm>
            <a:off x="4767263" y="5390078"/>
            <a:ext cx="171132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1600" smtClean="0">
                <a:solidFill>
                  <a:srgbClr val="000000"/>
                </a:solidFill>
                <a:latin typeface="Calibri" pitchFamily="36" charset="0"/>
              </a:rPr>
              <a:t>Variational, 4d-var</a:t>
            </a:r>
            <a:endParaRPr lang="en-GB" sz="1600">
              <a:solidFill>
                <a:srgbClr val="000000"/>
              </a:solidFill>
              <a:latin typeface="Calibri" pitchFamily="36" charset="0"/>
            </a:endParaRPr>
          </a:p>
        </p:txBody>
      </p:sp>
      <p:sp>
        <p:nvSpPr>
          <p:cNvPr id="42" name="Text Box 40"/>
          <p:cNvSpPr txBox="1">
            <a:spLocks noChangeArrowheads="1"/>
          </p:cNvSpPr>
          <p:nvPr/>
        </p:nvSpPr>
        <p:spPr bwMode="auto">
          <a:xfrm>
            <a:off x="4767263" y="1000108"/>
            <a:ext cx="27559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GB" sz="1600" i="1" smtClean="0">
                <a:solidFill>
                  <a:srgbClr val="1F3692"/>
                </a:solidFill>
                <a:latin typeface="Calibri" pitchFamily="36" charset="0"/>
              </a:rPr>
              <a:t>Assimilation method</a:t>
            </a:r>
            <a:endParaRPr lang="en-GB" sz="1600" i="1">
              <a:solidFill>
                <a:srgbClr val="1F3692"/>
              </a:solidFill>
              <a:latin typeface="Calibri" pitchFamily="36" charset="0"/>
            </a:endParaRPr>
          </a:p>
        </p:txBody>
      </p:sp>
      <p:sp>
        <p:nvSpPr>
          <p:cNvPr id="43" name="Text Box 41"/>
          <p:cNvSpPr txBox="1">
            <a:spLocks noChangeArrowheads="1"/>
          </p:cNvSpPr>
          <p:nvPr/>
        </p:nvSpPr>
        <p:spPr bwMode="auto">
          <a:xfrm>
            <a:off x="214282" y="5733256"/>
            <a:ext cx="8578850"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GB" sz="2000" b="0" dirty="0" smtClean="0">
                <a:solidFill>
                  <a:srgbClr val="FF0000"/>
                </a:solidFill>
                <a:latin typeface="Calibri" pitchFamily="36" charset="0"/>
              </a:rPr>
              <a:t>+ same emissions, same met forecasts (IFS), same chemical boundary conditions (MACC global) : spread comes from differences in CTM formulation</a:t>
            </a:r>
            <a:endParaRPr lang="en-GB" sz="2000" b="0" dirty="0">
              <a:solidFill>
                <a:srgbClr val="FF0000"/>
              </a:solidFill>
              <a:latin typeface="Calibri" pitchFamily="36" charset="0"/>
            </a:endParaRPr>
          </a:p>
        </p:txBody>
      </p:sp>
    </p:spTree>
    <p:extLst>
      <p:ext uri="{BB962C8B-B14F-4D97-AF65-F5344CB8AC3E}">
        <p14:creationId xmlns:p14="http://schemas.microsoft.com/office/powerpoint/2010/main" xmlns="" val="227305066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9"/>
          <p:cNvSpPr>
            <a:spLocks noChangeArrowheads="1"/>
          </p:cNvSpPr>
          <p:nvPr/>
        </p:nvSpPr>
        <p:spPr bwMode="auto">
          <a:xfrm>
            <a:off x="3419475" y="6165850"/>
            <a:ext cx="2305050" cy="69215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solidFill>
                <a:schemeClr val="tx2">
                  <a:lumMod val="50000"/>
                </a:schemeClr>
              </a:solidFill>
            </a:endParaRPr>
          </a:p>
        </p:txBody>
      </p:sp>
      <p:pic>
        <p:nvPicPr>
          <p:cNvPr id="5" name="Picture 4" descr="epsgram_Amsterdam_201011120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860" y="1340768"/>
            <a:ext cx="3352800" cy="396081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 Box 5"/>
          <p:cNvSpPr txBox="1">
            <a:spLocks noChangeArrowheads="1"/>
          </p:cNvSpPr>
          <p:nvPr/>
        </p:nvSpPr>
        <p:spPr bwMode="auto">
          <a:xfrm>
            <a:off x="285720" y="928670"/>
            <a:ext cx="2879725"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GB" sz="1600" i="1" dirty="0" smtClean="0">
                <a:solidFill>
                  <a:schemeClr val="tx2">
                    <a:lumMod val="50000"/>
                  </a:schemeClr>
                </a:solidFill>
                <a:latin typeface="Calibri" pitchFamily="36" charset="0"/>
              </a:rPr>
              <a:t>An ensemble of models provides additional useful products…</a:t>
            </a:r>
            <a:endParaRPr lang="en-GB" sz="1600" i="1" dirty="0">
              <a:solidFill>
                <a:schemeClr val="tx2">
                  <a:lumMod val="50000"/>
                </a:schemeClr>
              </a:solidFill>
              <a:latin typeface="Calibri" pitchFamily="36" charset="0"/>
            </a:endParaRPr>
          </a:p>
        </p:txBody>
      </p:sp>
      <p:pic>
        <p:nvPicPr>
          <p:cNvPr id="7" name="Picture 6" descr="plot_obs_model_no2!MOCAGE!00!gems!od!enfo!plot_obs_model_no2!2010022400!chart"/>
          <p:cNvPicPr preferRelativeResize="0">
            <a:picLocks noChangeArrowheads="1"/>
          </p:cNvPicPr>
          <p:nvPr/>
        </p:nvPicPr>
        <p:blipFill>
          <a:blip r:embed="rId4" cstate="print">
            <a:extLst>
              <a:ext uri="{28A0092B-C50C-407E-A947-70E740481C1C}">
                <a14:useLocalDpi xmlns:a14="http://schemas.microsoft.com/office/drawing/2010/main" xmlns="" val="0"/>
              </a:ext>
            </a:extLst>
          </a:blip>
          <a:srcRect t="6992"/>
          <a:stretch>
            <a:fillRect/>
          </a:stretch>
        </p:blipFill>
        <p:spPr bwMode="auto">
          <a:xfrm>
            <a:off x="3098275" y="991743"/>
            <a:ext cx="2879725" cy="1755775"/>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Box 8"/>
          <p:cNvSpPr txBox="1">
            <a:spLocks noChangeArrowheads="1"/>
          </p:cNvSpPr>
          <p:nvPr/>
        </p:nvSpPr>
        <p:spPr bwMode="auto">
          <a:xfrm>
            <a:off x="3419475" y="2708542"/>
            <a:ext cx="1489977" cy="13234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GB" sz="1600" i="1" dirty="0" smtClean="0">
                <a:solidFill>
                  <a:schemeClr val="tx2">
                    <a:lumMod val="50000"/>
                  </a:schemeClr>
                </a:solidFill>
                <a:latin typeface="Calibri" pitchFamily="36" charset="0"/>
              </a:rPr>
              <a:t>All the individual models have their golden days…</a:t>
            </a:r>
            <a:endParaRPr lang="en-GB" sz="1600" i="1" dirty="0">
              <a:solidFill>
                <a:schemeClr val="tx2">
                  <a:lumMod val="50000"/>
                </a:schemeClr>
              </a:solidFill>
              <a:latin typeface="Calibri" pitchFamily="36" charset="0"/>
            </a:endParaRPr>
          </a:p>
        </p:txBody>
      </p:sp>
      <p:pic>
        <p:nvPicPr>
          <p:cNvPr id="10" name="Picture 9" descr="Last32Three32Months_PM1032Aerosol_Root32Mean32Square32Error"/>
          <p:cNvPicPr>
            <a:picLocks noChangeAspect="1" noChangeArrowheads="1"/>
          </p:cNvPicPr>
          <p:nvPr/>
        </p:nvPicPr>
        <p:blipFill>
          <a:blip r:embed="rId5" cstate="print">
            <a:extLst>
              <a:ext uri="{28A0092B-C50C-407E-A947-70E740481C1C}">
                <a14:useLocalDpi xmlns:a14="http://schemas.microsoft.com/office/drawing/2010/main" xmlns="" val="0"/>
              </a:ext>
            </a:extLst>
          </a:blip>
          <a:srcRect t="28394"/>
          <a:stretch>
            <a:fillRect/>
          </a:stretch>
        </p:blipFill>
        <p:spPr bwMode="auto">
          <a:xfrm>
            <a:off x="4670946" y="3561255"/>
            <a:ext cx="4392612" cy="2287588"/>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 Box 10"/>
          <p:cNvSpPr txBox="1">
            <a:spLocks noChangeArrowheads="1"/>
          </p:cNvSpPr>
          <p:nvPr/>
        </p:nvSpPr>
        <p:spPr bwMode="auto">
          <a:xfrm>
            <a:off x="4403750" y="3063875"/>
            <a:ext cx="4681538"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r"/>
            <a:r>
              <a:rPr lang="en-GB" sz="1600" i="1" dirty="0" smtClean="0">
                <a:solidFill>
                  <a:schemeClr val="tx2">
                    <a:lumMod val="50000"/>
                  </a:schemeClr>
                </a:solidFill>
                <a:latin typeface="Calibri" pitchFamily="36" charset="0"/>
              </a:rPr>
              <a:t>… but the median of the ensemble has always among the best skill scores (here PM10 RMSE for ASO 2010).</a:t>
            </a:r>
            <a:endParaRPr lang="en-GB" sz="1600" i="1" dirty="0">
              <a:solidFill>
                <a:schemeClr val="tx2">
                  <a:lumMod val="50000"/>
                </a:schemeClr>
              </a:solidFill>
              <a:latin typeface="Calibri" pitchFamily="36" charset="0"/>
            </a:endParaRPr>
          </a:p>
        </p:txBody>
      </p:sp>
      <p:grpSp>
        <p:nvGrpSpPr>
          <p:cNvPr id="2" name="Group 25"/>
          <p:cNvGrpSpPr>
            <a:grpSpLocks noChangeAspect="1"/>
          </p:cNvGrpSpPr>
          <p:nvPr/>
        </p:nvGrpSpPr>
        <p:grpSpPr bwMode="auto">
          <a:xfrm>
            <a:off x="4211638" y="5897563"/>
            <a:ext cx="1512887" cy="960437"/>
            <a:chOff x="113" y="2077"/>
            <a:chExt cx="2691" cy="1709"/>
          </a:xfrm>
        </p:grpSpPr>
        <p:sp>
          <p:nvSpPr>
            <p:cNvPr id="13" name="Rectangle 21"/>
            <p:cNvSpPr>
              <a:spLocks noChangeAspect="1" noChangeArrowheads="1"/>
            </p:cNvSpPr>
            <p:nvPr/>
          </p:nvSpPr>
          <p:spPr bwMode="auto">
            <a:xfrm>
              <a:off x="113" y="2077"/>
              <a:ext cx="2691" cy="170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GB" sz="2800" i="1">
                <a:solidFill>
                  <a:schemeClr val="tx2">
                    <a:lumMod val="50000"/>
                  </a:schemeClr>
                </a:solidFill>
                <a:latin typeface="Arial" charset="0"/>
              </a:endParaRPr>
            </a:p>
          </p:txBody>
        </p:sp>
        <p:pic>
          <p:nvPicPr>
            <p:cNvPr id="14" name="Picture 3" descr="echelle"/>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081" y="2095"/>
              <a:ext cx="703" cy="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3" descr="AP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142" y="3370"/>
              <a:ext cx="558" cy="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24" descr="AP1"/>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18" y="2092"/>
              <a:ext cx="1977" cy="16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16"/>
          <p:cNvGrpSpPr>
            <a:grpSpLocks/>
          </p:cNvGrpSpPr>
          <p:nvPr/>
        </p:nvGrpSpPr>
        <p:grpSpPr bwMode="auto">
          <a:xfrm>
            <a:off x="0" y="4899025"/>
            <a:ext cx="4176713" cy="1958975"/>
            <a:chOff x="2971" y="989"/>
            <a:chExt cx="2631" cy="1234"/>
          </a:xfrm>
        </p:grpSpPr>
        <p:grpSp>
          <p:nvGrpSpPr>
            <p:cNvPr id="12" name="Group 45"/>
            <p:cNvGrpSpPr>
              <a:grpSpLocks noChangeAspect="1"/>
            </p:cNvGrpSpPr>
            <p:nvPr/>
          </p:nvGrpSpPr>
          <p:grpSpPr bwMode="auto">
            <a:xfrm>
              <a:off x="2971" y="989"/>
              <a:ext cx="2631" cy="1234"/>
              <a:chOff x="111" y="582"/>
              <a:chExt cx="3131" cy="1469"/>
            </a:xfrm>
          </p:grpSpPr>
          <p:grpSp>
            <p:nvGrpSpPr>
              <p:cNvPr id="17" name="Group 33"/>
              <p:cNvGrpSpPr>
                <a:grpSpLocks noChangeAspect="1"/>
              </p:cNvGrpSpPr>
              <p:nvPr/>
            </p:nvGrpSpPr>
            <p:grpSpPr bwMode="auto">
              <a:xfrm>
                <a:off x="111" y="582"/>
                <a:ext cx="3131" cy="1469"/>
                <a:chOff x="111" y="582"/>
                <a:chExt cx="3131" cy="1469"/>
              </a:xfrm>
            </p:grpSpPr>
            <p:grpSp>
              <p:nvGrpSpPr>
                <p:cNvPr id="18" name="Group 16"/>
                <p:cNvGrpSpPr>
                  <a:grpSpLocks noChangeAspect="1"/>
                </p:cNvGrpSpPr>
                <p:nvPr/>
              </p:nvGrpSpPr>
              <p:grpSpPr bwMode="auto">
                <a:xfrm>
                  <a:off x="111" y="582"/>
                  <a:ext cx="3131" cy="1469"/>
                  <a:chOff x="84" y="453"/>
                  <a:chExt cx="2608" cy="1224"/>
                </a:xfrm>
              </p:grpSpPr>
              <p:pic>
                <p:nvPicPr>
                  <p:cNvPr id="26" name="Picture 12" descr="Paris"/>
                  <p:cNvPicPr>
                    <a:picLocks noChangeAspect="1" noChangeArrowheads="1"/>
                  </p:cNvPicPr>
                  <p:nvPr/>
                </p:nvPicPr>
                <p:blipFill>
                  <a:blip r:embed="rId9" cstate="print">
                    <a:extLst>
                      <a:ext uri="{28A0092B-C50C-407E-A947-70E740481C1C}">
                        <a14:useLocalDpi xmlns:a14="http://schemas.microsoft.com/office/drawing/2010/main" xmlns="" val="0"/>
                      </a:ext>
                    </a:extLst>
                  </a:blip>
                  <a:srcRect b="71469"/>
                  <a:stretch>
                    <a:fillRect/>
                  </a:stretch>
                </p:blipFill>
                <p:spPr bwMode="auto">
                  <a:xfrm>
                    <a:off x="84" y="453"/>
                    <a:ext cx="2607" cy="1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0" name="Group 15"/>
                  <p:cNvGrpSpPr>
                    <a:grpSpLocks noChangeAspect="1"/>
                  </p:cNvGrpSpPr>
                  <p:nvPr/>
                </p:nvGrpSpPr>
                <p:grpSpPr bwMode="auto">
                  <a:xfrm>
                    <a:off x="85" y="1507"/>
                    <a:ext cx="2607" cy="170"/>
                    <a:chOff x="85" y="2239"/>
                    <a:chExt cx="2607" cy="170"/>
                  </a:xfrm>
                </p:grpSpPr>
                <p:pic>
                  <p:nvPicPr>
                    <p:cNvPr id="28" name="Picture 13" descr="Paris"/>
                    <p:cNvPicPr>
                      <a:picLocks noChangeAspect="1" noChangeArrowheads="1"/>
                    </p:cNvPicPr>
                    <p:nvPr/>
                  </p:nvPicPr>
                  <p:blipFill>
                    <a:blip r:embed="rId9" cstate="print">
                      <a:extLst>
                        <a:ext uri="{28A0092B-C50C-407E-A947-70E740481C1C}">
                          <a14:useLocalDpi xmlns:a14="http://schemas.microsoft.com/office/drawing/2010/main" xmlns="" val="0"/>
                        </a:ext>
                      </a:extLst>
                    </a:blip>
                    <a:srcRect t="90643" b="4907"/>
                    <a:stretch>
                      <a:fillRect/>
                    </a:stretch>
                  </p:blipFill>
                  <p:spPr bwMode="auto">
                    <a:xfrm>
                      <a:off x="85" y="2239"/>
                      <a:ext cx="2607" cy="1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 name="Rectangle 14"/>
                    <p:cNvSpPr>
                      <a:spLocks noChangeAspect="1" noChangeArrowheads="1"/>
                    </p:cNvSpPr>
                    <p:nvPr/>
                  </p:nvSpPr>
                  <p:spPr bwMode="auto">
                    <a:xfrm>
                      <a:off x="120" y="2292"/>
                      <a:ext cx="531" cy="11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GB" sz="2800" i="1">
                        <a:solidFill>
                          <a:schemeClr val="tx2">
                            <a:lumMod val="50000"/>
                          </a:schemeClr>
                        </a:solidFill>
                        <a:latin typeface="Arial" charset="0"/>
                      </a:endParaRPr>
                    </a:p>
                  </p:txBody>
                </p:sp>
              </p:grpSp>
            </p:grpSp>
            <p:pic>
              <p:nvPicPr>
                <p:cNvPr id="24" name="Picture 27" descr="Paris"/>
                <p:cNvPicPr>
                  <a:picLocks noChangeAspect="1" noChangeArrowheads="1"/>
                </p:cNvPicPr>
                <p:nvPr/>
              </p:nvPicPr>
              <p:blipFill>
                <a:blip r:embed="rId9" cstate="print">
                  <a:extLst>
                    <a:ext uri="{28A0092B-C50C-407E-A947-70E740481C1C}">
                      <a14:useLocalDpi xmlns:a14="http://schemas.microsoft.com/office/drawing/2010/main" xmlns="" val="0"/>
                    </a:ext>
                  </a:extLst>
                </a:blip>
                <a:srcRect l="6961" t="943" r="91739" b="97391"/>
                <a:stretch>
                  <a:fillRect/>
                </a:stretch>
              </p:blipFill>
              <p:spPr bwMode="auto">
                <a:xfrm>
                  <a:off x="385" y="625"/>
                  <a:ext cx="41"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31" descr="Paris"/>
                <p:cNvPicPr>
                  <a:picLocks noChangeAspect="1" noChangeArrowheads="1"/>
                </p:cNvPicPr>
                <p:nvPr/>
              </p:nvPicPr>
              <p:blipFill>
                <a:blip r:embed="rId9" cstate="print">
                  <a:extLst>
                    <a:ext uri="{28A0092B-C50C-407E-A947-70E740481C1C}">
                      <a14:useLocalDpi xmlns:a14="http://schemas.microsoft.com/office/drawing/2010/main" xmlns="" val="0"/>
                    </a:ext>
                  </a:extLst>
                </a:blip>
                <a:srcRect l="8423" t="943" r="89929" b="97531"/>
                <a:stretch>
                  <a:fillRect/>
                </a:stretch>
              </p:blipFill>
              <p:spPr bwMode="auto">
                <a:xfrm>
                  <a:off x="335" y="625"/>
                  <a:ext cx="51" cy="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1" name="Picture 38" descr="Paris"/>
              <p:cNvPicPr>
                <a:picLocks noChangeAspect="1" noChangeArrowheads="1"/>
              </p:cNvPicPr>
              <p:nvPr/>
            </p:nvPicPr>
            <p:blipFill>
              <a:blip r:embed="rId9" cstate="print">
                <a:extLst>
                  <a:ext uri="{28A0092B-C50C-407E-A947-70E740481C1C}">
                    <a14:useLocalDpi xmlns:a14="http://schemas.microsoft.com/office/drawing/2010/main" xmlns="" val="0"/>
                  </a:ext>
                </a:extLst>
              </a:blip>
              <a:srcRect l="69585" t="93217" r="7156" b="5081"/>
              <a:stretch>
                <a:fillRect/>
              </a:stretch>
            </p:blipFill>
            <p:spPr bwMode="auto">
              <a:xfrm>
                <a:off x="1453" y="1965"/>
                <a:ext cx="728"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42"/>
              <p:cNvSpPr>
                <a:spLocks noChangeAspect="1" noChangeArrowheads="1"/>
              </p:cNvSpPr>
              <p:nvPr/>
            </p:nvSpPr>
            <p:spPr bwMode="auto">
              <a:xfrm>
                <a:off x="2396" y="1976"/>
                <a:ext cx="298" cy="6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GB" sz="2800" i="1">
                  <a:solidFill>
                    <a:schemeClr val="tx2">
                      <a:lumMod val="50000"/>
                    </a:schemeClr>
                  </a:solidFill>
                  <a:latin typeface="Arial" charset="0"/>
                </a:endParaRPr>
              </a:p>
            </p:txBody>
          </p:sp>
        </p:grpSp>
        <p:sp>
          <p:nvSpPr>
            <p:cNvPr id="19" name="Line 28"/>
            <p:cNvSpPr>
              <a:spLocks noChangeShapeType="1"/>
            </p:cNvSpPr>
            <p:nvPr/>
          </p:nvSpPr>
          <p:spPr bwMode="auto">
            <a:xfrm>
              <a:off x="3282" y="1616"/>
              <a:ext cx="2086" cy="0"/>
            </a:xfrm>
            <a:prstGeom prst="line">
              <a:avLst/>
            </a:prstGeom>
            <a:noFill/>
            <a:ln w="190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GB">
                <a:solidFill>
                  <a:schemeClr val="tx2">
                    <a:lumMod val="50000"/>
                  </a:schemeClr>
                </a:solidFill>
              </a:endParaRPr>
            </a:p>
          </p:txBody>
        </p:sp>
      </p:grpSp>
      <p:sp>
        <p:nvSpPr>
          <p:cNvPr id="30" name="Text Box 30"/>
          <p:cNvSpPr txBox="1">
            <a:spLocks noChangeArrowheads="1"/>
          </p:cNvSpPr>
          <p:nvPr/>
        </p:nvSpPr>
        <p:spPr bwMode="auto">
          <a:xfrm>
            <a:off x="1908175" y="4797425"/>
            <a:ext cx="2376488"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GB" sz="1600" i="1" dirty="0" smtClean="0">
                <a:solidFill>
                  <a:schemeClr val="tx2">
                    <a:lumMod val="50000"/>
                  </a:schemeClr>
                </a:solidFill>
                <a:latin typeface="Calibri" pitchFamily="36" charset="0"/>
              </a:rPr>
              <a:t>…especially when situation is complex</a:t>
            </a:r>
            <a:endParaRPr lang="en-GB" sz="1600" i="1" dirty="0">
              <a:solidFill>
                <a:schemeClr val="tx2">
                  <a:lumMod val="50000"/>
                </a:schemeClr>
              </a:solidFill>
              <a:latin typeface="Calibri" pitchFamily="36" charset="0"/>
            </a:endParaRPr>
          </a:p>
        </p:txBody>
      </p:sp>
      <p:sp>
        <p:nvSpPr>
          <p:cNvPr id="31" name="Title 1"/>
          <p:cNvSpPr txBox="1">
            <a:spLocks/>
          </p:cNvSpPr>
          <p:nvPr/>
        </p:nvSpPr>
        <p:spPr bwMode="auto">
          <a:xfrm>
            <a:off x="1602" y="107272"/>
            <a:ext cx="541462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1" fontAlgn="base" hangingPunct="1">
              <a:lnSpc>
                <a:spcPct val="90000"/>
              </a:lnSpc>
              <a:spcBef>
                <a:spcPct val="0"/>
              </a:spcBef>
              <a:spcAft>
                <a:spcPct val="0"/>
              </a:spcAft>
              <a:defRPr sz="3600" b="1">
                <a:solidFill>
                  <a:srgbClr val="1F3692"/>
                </a:solidFill>
                <a:latin typeface="Calibri"/>
                <a:ea typeface="ＭＳ Ｐゴシック" pitchFamily="39" charset="-128"/>
                <a:cs typeface="ＭＳ Ｐゴシック" pitchFamily="39" charset="-128"/>
              </a:defRPr>
            </a:lvl1pPr>
            <a:lvl2pPr algn="l" rtl="0" eaLnBrk="1" fontAlgn="base" hangingPunct="1">
              <a:lnSpc>
                <a:spcPct val="90000"/>
              </a:lnSpc>
              <a:spcBef>
                <a:spcPct val="0"/>
              </a:spcBef>
              <a:spcAft>
                <a:spcPct val="0"/>
              </a:spcAft>
              <a:defRPr sz="2600" b="1">
                <a:solidFill>
                  <a:srgbClr val="1F3692"/>
                </a:solidFill>
                <a:latin typeface="Calibri" pitchFamily="39" charset="0"/>
                <a:ea typeface="ＭＳ Ｐゴシック" pitchFamily="39" charset="-128"/>
                <a:cs typeface="ＭＳ Ｐゴシック" pitchFamily="39" charset="-128"/>
              </a:defRPr>
            </a:lvl2pPr>
            <a:lvl3pPr algn="l" rtl="0" eaLnBrk="1" fontAlgn="base" hangingPunct="1">
              <a:lnSpc>
                <a:spcPct val="90000"/>
              </a:lnSpc>
              <a:spcBef>
                <a:spcPct val="0"/>
              </a:spcBef>
              <a:spcAft>
                <a:spcPct val="0"/>
              </a:spcAft>
              <a:defRPr sz="2600" b="1">
                <a:solidFill>
                  <a:srgbClr val="1F3692"/>
                </a:solidFill>
                <a:latin typeface="Calibri" pitchFamily="39" charset="0"/>
                <a:ea typeface="ＭＳ Ｐゴシック" pitchFamily="39" charset="-128"/>
                <a:cs typeface="ＭＳ Ｐゴシック" pitchFamily="39" charset="-128"/>
              </a:defRPr>
            </a:lvl3pPr>
            <a:lvl4pPr algn="l" rtl="0" eaLnBrk="1" fontAlgn="base" hangingPunct="1">
              <a:lnSpc>
                <a:spcPct val="90000"/>
              </a:lnSpc>
              <a:spcBef>
                <a:spcPct val="0"/>
              </a:spcBef>
              <a:spcAft>
                <a:spcPct val="0"/>
              </a:spcAft>
              <a:defRPr sz="2600" b="1">
                <a:solidFill>
                  <a:srgbClr val="1F3692"/>
                </a:solidFill>
                <a:latin typeface="Calibri" pitchFamily="39" charset="0"/>
                <a:ea typeface="ＭＳ Ｐゴシック" pitchFamily="39" charset="-128"/>
                <a:cs typeface="ＭＳ Ｐゴシック" pitchFamily="39" charset="-128"/>
              </a:defRPr>
            </a:lvl4pPr>
            <a:lvl5pPr algn="l" rtl="0" eaLnBrk="1" fontAlgn="base" hangingPunct="1">
              <a:lnSpc>
                <a:spcPct val="90000"/>
              </a:lnSpc>
              <a:spcBef>
                <a:spcPct val="0"/>
              </a:spcBef>
              <a:spcAft>
                <a:spcPct val="0"/>
              </a:spcAft>
              <a:defRPr sz="2600" b="1">
                <a:solidFill>
                  <a:srgbClr val="1F3692"/>
                </a:solidFill>
                <a:latin typeface="Calibri" pitchFamily="39" charset="0"/>
                <a:ea typeface="ＭＳ Ｐゴシック" pitchFamily="39" charset="-128"/>
                <a:cs typeface="ＭＳ Ｐゴシック" pitchFamily="39" charset="-128"/>
              </a:defRPr>
            </a:lvl5pPr>
            <a:lvl6pPr marL="457200" algn="l" rtl="0" eaLnBrk="1" fontAlgn="base" hangingPunct="1">
              <a:lnSpc>
                <a:spcPct val="90000"/>
              </a:lnSpc>
              <a:spcBef>
                <a:spcPct val="0"/>
              </a:spcBef>
              <a:spcAft>
                <a:spcPct val="0"/>
              </a:spcAft>
              <a:defRPr sz="2800">
                <a:solidFill>
                  <a:srgbClr val="00279F"/>
                </a:solidFill>
                <a:latin typeface="Arial Black" charset="0"/>
              </a:defRPr>
            </a:lvl6pPr>
            <a:lvl7pPr marL="914400" algn="l" rtl="0" eaLnBrk="1" fontAlgn="base" hangingPunct="1">
              <a:lnSpc>
                <a:spcPct val="90000"/>
              </a:lnSpc>
              <a:spcBef>
                <a:spcPct val="0"/>
              </a:spcBef>
              <a:spcAft>
                <a:spcPct val="0"/>
              </a:spcAft>
              <a:defRPr sz="2800">
                <a:solidFill>
                  <a:srgbClr val="00279F"/>
                </a:solidFill>
                <a:latin typeface="Arial Black" charset="0"/>
              </a:defRPr>
            </a:lvl7pPr>
            <a:lvl8pPr marL="1371600" algn="l" rtl="0" eaLnBrk="1" fontAlgn="base" hangingPunct="1">
              <a:lnSpc>
                <a:spcPct val="90000"/>
              </a:lnSpc>
              <a:spcBef>
                <a:spcPct val="0"/>
              </a:spcBef>
              <a:spcAft>
                <a:spcPct val="0"/>
              </a:spcAft>
              <a:defRPr sz="2800">
                <a:solidFill>
                  <a:srgbClr val="00279F"/>
                </a:solidFill>
                <a:latin typeface="Arial Black" charset="0"/>
              </a:defRPr>
            </a:lvl8pPr>
            <a:lvl9pPr marL="1828800" algn="l" rtl="0" eaLnBrk="1" fontAlgn="base" hangingPunct="1">
              <a:lnSpc>
                <a:spcPct val="90000"/>
              </a:lnSpc>
              <a:spcBef>
                <a:spcPct val="0"/>
              </a:spcBef>
              <a:spcAft>
                <a:spcPct val="0"/>
              </a:spcAft>
              <a:defRPr sz="2800">
                <a:solidFill>
                  <a:srgbClr val="00279F"/>
                </a:solidFill>
                <a:latin typeface="Arial Black" charset="0"/>
              </a:defRPr>
            </a:lvl9pPr>
          </a:lstStyle>
          <a:p>
            <a:pPr algn="r"/>
            <a:endParaRPr lang="en-GB" sz="2600">
              <a:solidFill>
                <a:schemeClr val="tx2">
                  <a:lumMod val="50000"/>
                </a:schemeClr>
              </a:solidFill>
            </a:endParaRPr>
          </a:p>
        </p:txBody>
      </p:sp>
      <p:sp>
        <p:nvSpPr>
          <p:cNvPr id="32" name="Titolo 31"/>
          <p:cNvSpPr>
            <a:spLocks noGrp="1"/>
          </p:cNvSpPr>
          <p:nvPr>
            <p:ph type="title"/>
          </p:nvPr>
        </p:nvSpPr>
        <p:spPr/>
        <p:txBody>
          <a:bodyPr/>
          <a:lstStyle/>
          <a:p>
            <a:r>
              <a:rPr lang="en-GB" dirty="0" smtClean="0"/>
              <a:t>Why an ensemble approach? </a:t>
            </a:r>
            <a:endParaRPr lang="en-GB" dirty="0"/>
          </a:p>
        </p:txBody>
      </p:sp>
      <p:pic>
        <p:nvPicPr>
          <p:cNvPr id="8" name="Picture 7" descr="plot_obs_model_o3!MOCAGE!00!gems!od!enfo!plot_obs_model_o3!2010022400!chart"/>
          <p:cNvPicPr preferRelativeResize="0">
            <a:picLocks noChangeArrowheads="1"/>
          </p:cNvPicPr>
          <p:nvPr/>
        </p:nvPicPr>
        <p:blipFill>
          <a:blip r:embed="rId10" cstate="print">
            <a:extLst>
              <a:ext uri="{28A0092B-C50C-407E-A947-70E740481C1C}">
                <a14:useLocalDpi xmlns:a14="http://schemas.microsoft.com/office/drawing/2010/main" xmlns="" val="0"/>
              </a:ext>
            </a:extLst>
          </a:blip>
          <a:srcRect t="7864"/>
          <a:stretch>
            <a:fillRect/>
          </a:stretch>
        </p:blipFill>
        <p:spPr bwMode="auto">
          <a:xfrm>
            <a:off x="6156325" y="991743"/>
            <a:ext cx="2879725" cy="1798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218331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p:cNvSpPr>
            <a:spLocks noGrp="1"/>
          </p:cNvSpPr>
          <p:nvPr>
            <p:ph type="title"/>
          </p:nvPr>
        </p:nvSpPr>
        <p:spPr/>
        <p:txBody>
          <a:bodyPr>
            <a:normAutofit/>
          </a:bodyPr>
          <a:lstStyle/>
          <a:p>
            <a:r>
              <a:rPr lang="en-GB" sz="2800" dirty="0" smtClean="0"/>
              <a:t>Ensemble of European Air Quality </a:t>
            </a:r>
            <a:r>
              <a:rPr lang="en-GB" sz="2800" dirty="0"/>
              <a:t>A</a:t>
            </a:r>
            <a:r>
              <a:rPr lang="en-GB" sz="2800" dirty="0" smtClean="0"/>
              <a:t>nalyses</a:t>
            </a:r>
            <a:endParaRPr lang="en-GB" sz="2800" dirty="0"/>
          </a:p>
        </p:txBody>
      </p:sp>
      <p:pic>
        <p:nvPicPr>
          <p:cNvPr id="9222" name="Picture 1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4488" y="1034716"/>
            <a:ext cx="2802532" cy="2160000"/>
          </a:xfrm>
          <a:prstGeom prst="rect">
            <a:avLst/>
          </a:prstGeom>
          <a:noFill/>
          <a:extLst>
            <a:ext uri="{909E8E84-426E-40DD-AFC4-6F175D3DCCD1}">
              <a14:hiddenFill xmlns:a14="http://schemas.microsoft.com/office/drawing/2010/main" xmlns="">
                <a:solidFill>
                  <a:srgbClr val="FFFFFF"/>
                </a:solidFill>
              </a14:hiddenFill>
            </a:ext>
          </a:extLst>
        </p:spPr>
      </p:pic>
      <p:pic>
        <p:nvPicPr>
          <p:cNvPr id="9221" name="Picture 1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304883" y="1034716"/>
            <a:ext cx="2790559" cy="2160000"/>
          </a:xfrm>
          <a:prstGeom prst="rect">
            <a:avLst/>
          </a:prstGeom>
          <a:noFill/>
          <a:extLst>
            <a:ext uri="{909E8E84-426E-40DD-AFC4-6F175D3DCCD1}">
              <a14:hiddenFill xmlns:a14="http://schemas.microsoft.com/office/drawing/2010/main" xmlns="">
                <a:solidFill>
                  <a:srgbClr val="FFFFFF"/>
                </a:solidFill>
              </a14:hiddenFill>
            </a:ext>
          </a:extLst>
        </p:spPr>
      </p:pic>
      <p:pic>
        <p:nvPicPr>
          <p:cNvPr id="9220" name="Picture 2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95442" y="1034716"/>
            <a:ext cx="2790559" cy="2160000"/>
          </a:xfrm>
          <a:prstGeom prst="rect">
            <a:avLst/>
          </a:prstGeom>
          <a:noFill/>
          <a:extLst>
            <a:ext uri="{909E8E84-426E-40DD-AFC4-6F175D3DCCD1}">
              <a14:hiddenFill xmlns:a14="http://schemas.microsoft.com/office/drawing/2010/main" xmlns="">
                <a:solidFill>
                  <a:srgbClr val="FFFFFF"/>
                </a:solidFill>
              </a14:hiddenFill>
            </a:ext>
          </a:extLst>
        </p:spPr>
      </p:pic>
      <p:pic>
        <p:nvPicPr>
          <p:cNvPr id="9219" name="Picture 2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44488" y="3352187"/>
            <a:ext cx="2790559" cy="2160000"/>
          </a:xfrm>
          <a:prstGeom prst="rect">
            <a:avLst/>
          </a:prstGeom>
          <a:noFill/>
          <a:extLst>
            <a:ext uri="{909E8E84-426E-40DD-AFC4-6F175D3DCCD1}">
              <a14:hiddenFill xmlns:a14="http://schemas.microsoft.com/office/drawing/2010/main" xmlns="">
                <a:solidFill>
                  <a:srgbClr val="FFFFFF"/>
                </a:solidFill>
              </a14:hiddenFill>
            </a:ext>
          </a:extLst>
        </p:spPr>
      </p:pic>
      <p:pic>
        <p:nvPicPr>
          <p:cNvPr id="9218" name="Picture 2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304882" y="3356753"/>
            <a:ext cx="2790559" cy="2160000"/>
          </a:xfrm>
          <a:prstGeom prst="rect">
            <a:avLst/>
          </a:prstGeom>
          <a:noFill/>
          <a:extLst>
            <a:ext uri="{909E8E84-426E-40DD-AFC4-6F175D3DCCD1}">
              <a14:hiddenFill xmlns:a14="http://schemas.microsoft.com/office/drawing/2010/main" xmlns="">
                <a:solidFill>
                  <a:srgbClr val="FFFFFF"/>
                </a:solidFill>
              </a14:hiddenFill>
            </a:ext>
          </a:extLst>
        </p:spPr>
      </p:pic>
      <p:pic>
        <p:nvPicPr>
          <p:cNvPr id="9217" name="Picture 24"/>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095442" y="3361319"/>
            <a:ext cx="2790559" cy="2160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Oval 4"/>
          <p:cNvSpPr/>
          <p:nvPr/>
        </p:nvSpPr>
        <p:spPr bwMode="auto">
          <a:xfrm>
            <a:off x="5982346" y="3352187"/>
            <a:ext cx="2903655" cy="2169132"/>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6" name="TextBox 5"/>
          <p:cNvSpPr txBox="1"/>
          <p:nvPr/>
        </p:nvSpPr>
        <p:spPr>
          <a:xfrm>
            <a:off x="44229" y="5702874"/>
            <a:ext cx="8671175" cy="369332"/>
          </a:xfrm>
          <a:prstGeom prst="rect">
            <a:avLst/>
          </a:prstGeom>
          <a:noFill/>
        </p:spPr>
        <p:txBody>
          <a:bodyPr wrap="square" rtlCol="0">
            <a:spAutoFit/>
          </a:bodyPr>
          <a:lstStyle/>
          <a:p>
            <a:r>
              <a:rPr lang="en-GB" b="0" dirty="0" smtClean="0">
                <a:solidFill>
                  <a:schemeClr val="tx2">
                    <a:lumMod val="50000"/>
                  </a:schemeClr>
                </a:solidFill>
                <a:latin typeface="Calibri" pitchFamily="34" charset="0"/>
                <a:cs typeface="Calibri" pitchFamily="34" charset="0"/>
              </a:rPr>
              <a:t>Improved timeliness of dataflow could permit to base forecasts and further improve skill</a:t>
            </a:r>
            <a:endParaRPr lang="en-GB" b="0" dirty="0">
              <a:solidFill>
                <a:schemeClr val="tx2">
                  <a:lumMod val="50000"/>
                </a:schemeClr>
              </a:solidFill>
              <a:latin typeface="Calibri" pitchFamily="34" charset="0"/>
              <a:cs typeface="Calibri" pitchFamily="34" charset="0"/>
            </a:endParaRPr>
          </a:p>
        </p:txBody>
      </p:sp>
    </p:spTree>
    <p:extLst>
      <p:ext uri="{BB962C8B-B14F-4D97-AF65-F5344CB8AC3E}">
        <p14:creationId xmlns:p14="http://schemas.microsoft.com/office/powerpoint/2010/main" xmlns="" val="19113630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3" cstate="print"/>
          <a:srcRect/>
          <a:stretch>
            <a:fillRect/>
          </a:stretch>
        </p:blipFill>
        <p:spPr bwMode="auto">
          <a:xfrm>
            <a:off x="6451938" y="188505"/>
            <a:ext cx="2545058" cy="1736990"/>
          </a:xfrm>
          <a:prstGeom prst="rect">
            <a:avLst/>
          </a:prstGeom>
          <a:noFill/>
          <a:ln w="9525">
            <a:noFill/>
            <a:miter lim="800000"/>
            <a:headEnd/>
            <a:tailEnd/>
          </a:ln>
        </p:spPr>
      </p:pic>
      <p:sp>
        <p:nvSpPr>
          <p:cNvPr id="14" name="Titolo 13"/>
          <p:cNvSpPr>
            <a:spLocks noGrp="1"/>
          </p:cNvSpPr>
          <p:nvPr>
            <p:ph type="title"/>
          </p:nvPr>
        </p:nvSpPr>
        <p:spPr/>
        <p:txBody>
          <a:bodyPr/>
          <a:lstStyle/>
          <a:p>
            <a:r>
              <a:rPr lang="en-GB" sz="3200" dirty="0" smtClean="0"/>
              <a:t>From model forecasts to exposure</a:t>
            </a:r>
            <a:endParaRPr lang="en-GB" sz="3200" dirty="0"/>
          </a:p>
        </p:txBody>
      </p:sp>
      <p:pic>
        <p:nvPicPr>
          <p:cNvPr id="4098"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44488" y="1500995"/>
            <a:ext cx="3359607" cy="209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076054" y="1500995"/>
            <a:ext cx="3569858" cy="209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44487" y="3840527"/>
            <a:ext cx="3359607" cy="26859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969373" y="3840527"/>
            <a:ext cx="3486253" cy="26859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2198856" y="3840527"/>
            <a:ext cx="1536405" cy="707886"/>
          </a:xfrm>
          <a:prstGeom prst="rect">
            <a:avLst/>
          </a:prstGeom>
          <a:noFill/>
        </p:spPr>
        <p:txBody>
          <a:bodyPr wrap="square" rtlCol="0">
            <a:spAutoFit/>
          </a:bodyPr>
          <a:lstStyle/>
          <a:p>
            <a:r>
              <a:rPr lang="en-GB" sz="2000" b="0" i="1" dirty="0" smtClean="0">
                <a:solidFill>
                  <a:schemeClr val="tx2">
                    <a:lumMod val="50000"/>
                  </a:schemeClr>
                </a:solidFill>
                <a:latin typeface="Calibri" pitchFamily="34" charset="0"/>
                <a:cs typeface="Calibri" pitchFamily="34" charset="0"/>
              </a:rPr>
              <a:t>Exposure at home</a:t>
            </a:r>
            <a:endParaRPr lang="en-GB" sz="2000" b="0" i="1" dirty="0">
              <a:solidFill>
                <a:schemeClr val="tx2">
                  <a:lumMod val="50000"/>
                </a:schemeClr>
              </a:solidFill>
              <a:latin typeface="Calibri" pitchFamily="34" charset="0"/>
              <a:cs typeface="Calibri" pitchFamily="34" charset="0"/>
            </a:endParaRPr>
          </a:p>
        </p:txBody>
      </p:sp>
      <p:sp>
        <p:nvSpPr>
          <p:cNvPr id="9" name="TextBox 8"/>
          <p:cNvSpPr txBox="1"/>
          <p:nvPr/>
        </p:nvSpPr>
        <p:spPr>
          <a:xfrm>
            <a:off x="4395537" y="3840527"/>
            <a:ext cx="1857124" cy="707886"/>
          </a:xfrm>
          <a:prstGeom prst="rect">
            <a:avLst/>
          </a:prstGeom>
          <a:noFill/>
        </p:spPr>
        <p:txBody>
          <a:bodyPr wrap="square" rtlCol="0">
            <a:spAutoFit/>
          </a:bodyPr>
          <a:lstStyle/>
          <a:p>
            <a:r>
              <a:rPr lang="en-GB" sz="2000" b="0" i="1" dirty="0" smtClean="0">
                <a:solidFill>
                  <a:schemeClr val="tx2">
                    <a:lumMod val="50000"/>
                  </a:schemeClr>
                </a:solidFill>
                <a:latin typeface="Calibri" pitchFamily="34" charset="0"/>
                <a:cs typeface="Calibri" pitchFamily="34" charset="0"/>
              </a:rPr>
              <a:t>Exposure during journeys</a:t>
            </a:r>
            <a:endParaRPr lang="en-GB" sz="2000" b="0" i="1" dirty="0">
              <a:solidFill>
                <a:schemeClr val="tx2">
                  <a:lumMod val="50000"/>
                </a:schemeClr>
              </a:solidFill>
              <a:latin typeface="Calibri" pitchFamily="34" charset="0"/>
              <a:cs typeface="Calibri" pitchFamily="34" charset="0"/>
            </a:endParaRPr>
          </a:p>
        </p:txBody>
      </p:sp>
      <p:pic>
        <p:nvPicPr>
          <p:cNvPr id="10" name="Picture 9" descr="monitoronbike_sized.jpg"/>
          <p:cNvPicPr>
            <a:picLocks noChangeAspect="1"/>
          </p:cNvPicPr>
          <p:nvPr/>
        </p:nvPicPr>
        <p:blipFill>
          <a:blip r:embed="rId8" cstate="print"/>
          <a:srcRect l="2291" t="3125" r="11568" b="33333"/>
          <a:stretch>
            <a:fillRect/>
          </a:stretch>
        </p:blipFill>
        <p:spPr>
          <a:xfrm>
            <a:off x="7081944" y="3596995"/>
            <a:ext cx="1870595" cy="1755482"/>
          </a:xfrm>
          <a:prstGeom prst="rect">
            <a:avLst/>
          </a:prstGeom>
        </p:spPr>
      </p:pic>
      <p:sp>
        <p:nvSpPr>
          <p:cNvPr id="4" name="TextBox 3"/>
          <p:cNvSpPr txBox="1"/>
          <p:nvPr/>
        </p:nvSpPr>
        <p:spPr>
          <a:xfrm>
            <a:off x="280318" y="1039330"/>
            <a:ext cx="3314625" cy="369332"/>
          </a:xfrm>
          <a:prstGeom prst="rect">
            <a:avLst/>
          </a:prstGeom>
          <a:noFill/>
        </p:spPr>
        <p:txBody>
          <a:bodyPr wrap="none" rtlCol="0">
            <a:spAutoFit/>
          </a:bodyPr>
          <a:lstStyle/>
          <a:p>
            <a:r>
              <a:rPr lang="en-GB" b="0" dirty="0" smtClean="0">
                <a:solidFill>
                  <a:schemeClr val="tx2">
                    <a:lumMod val="50000"/>
                  </a:schemeClr>
                </a:solidFill>
                <a:latin typeface="Calibri" pitchFamily="34" charset="0"/>
                <a:cs typeface="Calibri" pitchFamily="34" charset="0"/>
              </a:rPr>
              <a:t>London April 2011 high PM event</a:t>
            </a:r>
            <a:endParaRPr lang="en-GB" b="0" dirty="0">
              <a:solidFill>
                <a:schemeClr val="tx2">
                  <a:lumMod val="50000"/>
                </a:schemeClr>
              </a:solidFill>
              <a:latin typeface="Calibri" pitchFamily="34" charset="0"/>
              <a:cs typeface="Calibri" pitchFamily="34" charset="0"/>
            </a:endParaRPr>
          </a:p>
        </p:txBody>
      </p:sp>
      <p:pic>
        <p:nvPicPr>
          <p:cNvPr id="13" name="Picture 12" descr="C:\Users\dirc\AppData\Local\Temp\MACC-II-logo.png"/>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7714924" y="2018580"/>
            <a:ext cx="1276709" cy="672862"/>
          </a:xfrm>
          <a:prstGeom prst="rect">
            <a:avLst/>
          </a:prstGeom>
          <a:noFill/>
          <a:ln>
            <a:noFill/>
          </a:ln>
        </p:spPr>
      </p:pic>
      <p:pic>
        <p:nvPicPr>
          <p:cNvPr id="5" name="Picture 2" descr="http://multicore.doc.ic.ac.uk/images/logo_imperial_college_london.pn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7417727" y="6237312"/>
            <a:ext cx="1690777" cy="44412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918575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C:\Users\dirc\AppData\Local\Temp\MACC-II-logo.pn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36296" y="6009440"/>
            <a:ext cx="1578959" cy="777757"/>
          </a:xfrm>
          <a:prstGeom prst="rect">
            <a:avLst/>
          </a:prstGeom>
          <a:noFill/>
          <a:ln>
            <a:noFill/>
          </a:ln>
        </p:spPr>
      </p:pic>
      <p:grpSp>
        <p:nvGrpSpPr>
          <p:cNvPr id="2" name="Group 6"/>
          <p:cNvGrpSpPr>
            <a:grpSpLocks/>
          </p:cNvGrpSpPr>
          <p:nvPr/>
        </p:nvGrpSpPr>
        <p:grpSpPr bwMode="auto">
          <a:xfrm>
            <a:off x="152400" y="2277442"/>
            <a:ext cx="8767763" cy="4679950"/>
            <a:chOff x="96" y="768"/>
            <a:chExt cx="5523" cy="2948"/>
          </a:xfrm>
        </p:grpSpPr>
        <p:pic>
          <p:nvPicPr>
            <p:cNvPr id="99333" name="Picture 4" descr="BETU_2005-06-0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08" y="768"/>
              <a:ext cx="2211" cy="29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4" name="Picture 5" descr="BirchPollen_jun2005_v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6" y="1415"/>
              <a:ext cx="3328" cy="2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7283" name="Rectangle 3"/>
          <p:cNvSpPr>
            <a:spLocks noGrp="1" noChangeArrowheads="1"/>
          </p:cNvSpPr>
          <p:nvPr>
            <p:ph idx="1"/>
          </p:nvPr>
        </p:nvSpPr>
        <p:spPr>
          <a:prstGeom prst="rect">
            <a:avLst/>
          </a:prstGeom>
        </p:spPr>
        <p:txBody>
          <a:bodyPr>
            <a:normAutofit lnSpcReduction="10000"/>
          </a:bodyPr>
          <a:lstStyle/>
          <a:p>
            <a:pPr eaLnBrk="1" hangingPunct="1"/>
            <a:r>
              <a:rPr lang="en-GB" sz="2200" dirty="0">
                <a:latin typeface="Calibri" pitchFamily="34" charset="0"/>
                <a:cs typeface="Calibri" pitchFamily="34" charset="0"/>
              </a:rPr>
              <a:t>Natural allergens are atmospheric pollutants</a:t>
            </a:r>
          </a:p>
          <a:p>
            <a:pPr lvl="1" eaLnBrk="1" hangingPunct="1"/>
            <a:r>
              <a:rPr lang="en-GB" sz="1900" dirty="0">
                <a:latin typeface="Calibri" pitchFamily="34" charset="0"/>
                <a:cs typeface="Calibri" pitchFamily="34" charset="0"/>
              </a:rPr>
              <a:t>Far more direct and immediate than chemicals</a:t>
            </a:r>
          </a:p>
          <a:p>
            <a:pPr lvl="1" eaLnBrk="1" hangingPunct="1"/>
            <a:r>
              <a:rPr lang="en-GB" sz="1900" dirty="0">
                <a:latin typeface="Calibri" pitchFamily="34" charset="0"/>
                <a:cs typeface="Calibri" pitchFamily="34" charset="0"/>
              </a:rPr>
              <a:t>Strong / dominant role of anthropogenic factors in emission</a:t>
            </a:r>
          </a:p>
          <a:p>
            <a:pPr lvl="1" eaLnBrk="1" hangingPunct="1"/>
            <a:r>
              <a:rPr lang="en-GB" sz="1900" dirty="0">
                <a:latin typeface="Calibri" pitchFamily="34" charset="0"/>
                <a:cs typeface="Calibri" pitchFamily="34" charset="0"/>
              </a:rPr>
              <a:t>Highly specific mitigation </a:t>
            </a:r>
            <a:r>
              <a:rPr lang="en-GB" sz="1900" dirty="0" smtClean="0">
                <a:latin typeface="Calibri" pitchFamily="34" charset="0"/>
                <a:cs typeface="Calibri" pitchFamily="34" charset="0"/>
              </a:rPr>
              <a:t>measures</a:t>
            </a:r>
            <a:endParaRPr lang="en-GB" sz="1900" dirty="0">
              <a:latin typeface="Calibri" pitchFamily="34" charset="0"/>
              <a:cs typeface="Calibri" pitchFamily="34" charset="0"/>
            </a:endParaRPr>
          </a:p>
          <a:p>
            <a:pPr eaLnBrk="1" hangingPunct="1"/>
            <a:r>
              <a:rPr lang="en-GB" sz="2200" dirty="0">
                <a:latin typeface="Calibri" pitchFamily="34" charset="0"/>
                <a:cs typeface="Calibri" pitchFamily="34" charset="0"/>
              </a:rPr>
              <a:t>Pollen (20-60 um in size) flies</a:t>
            </a:r>
          </a:p>
          <a:p>
            <a:pPr lvl="1" eaLnBrk="1" hangingPunct="1"/>
            <a:r>
              <a:rPr lang="en-GB" sz="1900" dirty="0">
                <a:latin typeface="Calibri" pitchFamily="34" charset="0"/>
                <a:cs typeface="Calibri" pitchFamily="34" charset="0"/>
              </a:rPr>
              <a:t>… far: 10</a:t>
            </a:r>
            <a:r>
              <a:rPr lang="en-GB" sz="1900" baseline="30000" dirty="0">
                <a:latin typeface="Calibri" pitchFamily="34" charset="0"/>
                <a:cs typeface="Calibri" pitchFamily="34" charset="0"/>
              </a:rPr>
              <a:t>3 </a:t>
            </a:r>
            <a:r>
              <a:rPr lang="en-GB" sz="1900" dirty="0">
                <a:latin typeface="Calibri" pitchFamily="34" charset="0"/>
                <a:cs typeface="Calibri" pitchFamily="34" charset="0"/>
              </a:rPr>
              <a:t>km from source areas</a:t>
            </a:r>
          </a:p>
          <a:p>
            <a:pPr lvl="2" eaLnBrk="1" hangingPunct="1"/>
            <a:r>
              <a:rPr lang="en-GB" sz="1700" dirty="0">
                <a:latin typeface="Calibri" pitchFamily="34" charset="0"/>
                <a:cs typeface="Calibri" pitchFamily="34" charset="0"/>
              </a:rPr>
              <a:t>dry deposition velocity ~1-2 cm sec</a:t>
            </a:r>
            <a:r>
              <a:rPr lang="en-GB" sz="1700" baseline="30000" dirty="0">
                <a:latin typeface="Calibri" pitchFamily="34" charset="0"/>
                <a:cs typeface="Calibri" pitchFamily="34" charset="0"/>
              </a:rPr>
              <a:t>-1</a:t>
            </a:r>
            <a:r>
              <a:rPr lang="en-GB" sz="1700" dirty="0">
                <a:latin typeface="Calibri" pitchFamily="34" charset="0"/>
                <a:cs typeface="Calibri" pitchFamily="34" charset="0"/>
              </a:rPr>
              <a:t> </a:t>
            </a:r>
          </a:p>
          <a:p>
            <a:pPr lvl="2" eaLnBrk="1" hangingPunct="1"/>
            <a:r>
              <a:rPr lang="en-GB" sz="1700" dirty="0">
                <a:latin typeface="Calibri" pitchFamily="34" charset="0"/>
                <a:cs typeface="Calibri" pitchFamily="34" charset="0"/>
              </a:rPr>
              <a:t>already 1% of mass reaching remote region is enough to cause symptoms</a:t>
            </a:r>
          </a:p>
          <a:p>
            <a:pPr eaLnBrk="1" hangingPunct="1"/>
            <a:r>
              <a:rPr lang="en-GB" sz="2200" dirty="0" smtClean="0">
                <a:latin typeface="Calibri" pitchFamily="34" charset="0"/>
                <a:cs typeface="Calibri" pitchFamily="34" charset="0"/>
              </a:rPr>
              <a:t>Observation-based </a:t>
            </a:r>
            <a:r>
              <a:rPr lang="en-GB" sz="2200" dirty="0">
                <a:latin typeface="Calibri" pitchFamily="34" charset="0"/>
                <a:cs typeface="Calibri" pitchFamily="34" charset="0"/>
              </a:rPr>
              <a:t>forecasts miss the transport </a:t>
            </a:r>
          </a:p>
          <a:p>
            <a:pPr lvl="1" eaLnBrk="1" hangingPunct="1"/>
            <a:r>
              <a:rPr lang="en-GB" sz="1900" dirty="0">
                <a:latin typeface="Calibri" pitchFamily="34" charset="0"/>
                <a:cs typeface="Calibri" pitchFamily="34" charset="0"/>
              </a:rPr>
              <a:t>OK during the local season if local sources are dominant </a:t>
            </a:r>
          </a:p>
          <a:p>
            <a:pPr lvl="1" eaLnBrk="1" hangingPunct="1"/>
            <a:r>
              <a:rPr lang="en-GB" sz="1900" dirty="0">
                <a:latin typeface="Calibri" pitchFamily="34" charset="0"/>
                <a:cs typeface="Calibri" pitchFamily="34" charset="0"/>
              </a:rPr>
              <a:t>n</a:t>
            </a:r>
            <a:r>
              <a:rPr lang="en-GB" sz="1900" dirty="0" smtClean="0">
                <a:latin typeface="Calibri" pitchFamily="34" charset="0"/>
                <a:cs typeface="Calibri" pitchFamily="34" charset="0"/>
              </a:rPr>
              <a:t>ot </a:t>
            </a:r>
            <a:r>
              <a:rPr lang="en-GB" sz="1900" dirty="0">
                <a:latin typeface="Calibri" pitchFamily="34" charset="0"/>
                <a:cs typeface="Calibri" pitchFamily="34" charset="0"/>
              </a:rPr>
              <a:t>acceptable at the beginning and end of the season</a:t>
            </a:r>
          </a:p>
          <a:p>
            <a:pPr eaLnBrk="1" hangingPunct="1"/>
            <a:r>
              <a:rPr lang="en-GB" sz="2200" dirty="0">
                <a:latin typeface="Calibri" pitchFamily="34" charset="0"/>
                <a:cs typeface="Calibri" pitchFamily="34" charset="0"/>
              </a:rPr>
              <a:t>Dispersion models reproduce the transport </a:t>
            </a:r>
          </a:p>
          <a:p>
            <a:pPr lvl="1" eaLnBrk="1" hangingPunct="1"/>
            <a:r>
              <a:rPr lang="en-GB" sz="1900" dirty="0">
                <a:latin typeface="Calibri" pitchFamily="34" charset="0"/>
                <a:cs typeface="Calibri" pitchFamily="34" charset="0"/>
              </a:rPr>
              <a:t>… but require extensive supplementary information </a:t>
            </a:r>
          </a:p>
          <a:p>
            <a:pPr lvl="1" eaLnBrk="1" hangingPunct="1"/>
            <a:r>
              <a:rPr lang="en-GB" sz="1900" dirty="0">
                <a:latin typeface="Calibri" pitchFamily="34" charset="0"/>
                <a:cs typeface="Calibri" pitchFamily="34" charset="0"/>
              </a:rPr>
              <a:t>… and have problems with absolute concentration levels</a:t>
            </a:r>
            <a:endParaRPr lang="en-US" sz="1900" dirty="0">
              <a:latin typeface="Calibri" pitchFamily="34" charset="0"/>
              <a:cs typeface="Calibri" pitchFamily="34" charset="0"/>
            </a:endParaRPr>
          </a:p>
        </p:txBody>
      </p:sp>
      <p:sp>
        <p:nvSpPr>
          <p:cNvPr id="31" name="Titolo 30"/>
          <p:cNvSpPr>
            <a:spLocks noGrp="1"/>
          </p:cNvSpPr>
          <p:nvPr>
            <p:ph type="title"/>
          </p:nvPr>
        </p:nvSpPr>
        <p:spPr/>
        <p:txBody>
          <a:bodyPr/>
          <a:lstStyle/>
          <a:p>
            <a:r>
              <a:rPr lang="en-GB" dirty="0" smtClean="0"/>
              <a:t>Pollen forecasting in MACC-II</a:t>
            </a:r>
            <a:endParaRPr lang="en-GB" dirty="0"/>
          </a:p>
        </p:txBody>
      </p:sp>
      <p:sp>
        <p:nvSpPr>
          <p:cNvPr id="97344" name="Text Box 64"/>
          <p:cNvSpPr txBox="1">
            <a:spLocks noChangeArrowheads="1"/>
          </p:cNvSpPr>
          <p:nvPr/>
        </p:nvSpPr>
        <p:spPr bwMode="auto">
          <a:xfrm>
            <a:off x="6347093" y="1588393"/>
            <a:ext cx="249138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sz="1400" dirty="0">
                <a:latin typeface="Calibri" pitchFamily="34" charset="0"/>
                <a:cs typeface="Calibri" pitchFamily="34" charset="0"/>
              </a:rPr>
              <a:t>Courtesy of </a:t>
            </a:r>
            <a:r>
              <a:rPr lang="en-GB" sz="1400" dirty="0" err="1">
                <a:latin typeface="Calibri" pitchFamily="34" charset="0"/>
                <a:cs typeface="Calibri" pitchFamily="34" charset="0"/>
              </a:rPr>
              <a:t>S.Jaeger</a:t>
            </a:r>
            <a:r>
              <a:rPr lang="en-GB" sz="1400" dirty="0">
                <a:latin typeface="Calibri" pitchFamily="34" charset="0"/>
                <a:cs typeface="Calibri" pitchFamily="34" charset="0"/>
              </a:rPr>
              <a:t>, data: EAN</a:t>
            </a:r>
            <a:endParaRPr lang="en-US" sz="1400" dirty="0">
              <a:latin typeface="Calibri" pitchFamily="34" charset="0"/>
              <a:cs typeface="Calibri" pitchFamily="34" charset="0"/>
            </a:endParaRPr>
          </a:p>
        </p:txBody>
      </p:sp>
      <p:sp>
        <p:nvSpPr>
          <p:cNvPr id="97343" name="Rectangle 63"/>
          <p:cNvSpPr>
            <a:spLocks noChangeArrowheads="1"/>
          </p:cNvSpPr>
          <p:nvPr/>
        </p:nvSpPr>
        <p:spPr bwMode="auto">
          <a:xfrm>
            <a:off x="-6343" y="1051892"/>
            <a:ext cx="9144000" cy="5905500"/>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eaLnBrk="0" hangingPunct="0"/>
            <a:endParaRPr lang="fi-FI">
              <a:latin typeface="Calibri" pitchFamily="34" charset="0"/>
              <a:cs typeface="Calibri" pitchFamily="34" charset="0"/>
            </a:endParaRPr>
          </a:p>
        </p:txBody>
      </p:sp>
      <p:pic>
        <p:nvPicPr>
          <p:cNvPr id="30" name="Picture 36" descr="http://www.sirwec2012.fi/images/Logo_FMI_rgb.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52401" y="869940"/>
            <a:ext cx="1190156" cy="614373"/>
          </a:xfrm>
          <a:prstGeom prst="rect">
            <a:avLst/>
          </a:prstGeom>
          <a:noFill/>
          <a:extLst>
            <a:ext uri="{909E8E84-426E-40DD-AFC4-6F175D3DCCD1}">
              <a14:hiddenFill xmlns:a14="http://schemas.microsoft.com/office/drawing/2010/main" xmlns="">
                <a:solidFill>
                  <a:srgbClr val="FFFFFF"/>
                </a:solidFill>
              </a14:hiddenFill>
            </a:ext>
          </a:extLst>
        </p:spPr>
      </p:pic>
      <p:pic>
        <p:nvPicPr>
          <p:cNvPr id="97287" name="Picture 7"/>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427984" y="953295"/>
            <a:ext cx="4734273" cy="3272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grpSp>
        <p:nvGrpSpPr>
          <p:cNvPr id="3" name="Group 45"/>
          <p:cNvGrpSpPr>
            <a:grpSpLocks/>
          </p:cNvGrpSpPr>
          <p:nvPr/>
        </p:nvGrpSpPr>
        <p:grpSpPr bwMode="auto">
          <a:xfrm>
            <a:off x="179388" y="1355725"/>
            <a:ext cx="8964613" cy="5384800"/>
            <a:chOff x="113" y="854"/>
            <a:chExt cx="5647" cy="3392"/>
          </a:xfrm>
        </p:grpSpPr>
        <p:pic>
          <p:nvPicPr>
            <p:cNvPr id="99339" name="Picture 28" descr="birch_d05v2_withLines"/>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13" y="1344"/>
              <a:ext cx="1226" cy="1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40" name="Picture 29" descr="heatsumT35D60_v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338" y="1344"/>
              <a:ext cx="1225" cy="1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41" name="AutoShape 30"/>
            <p:cNvSpPr>
              <a:spLocks noChangeArrowheads="1"/>
            </p:cNvSpPr>
            <p:nvPr/>
          </p:nvSpPr>
          <p:spPr bwMode="auto">
            <a:xfrm>
              <a:off x="2699" y="1888"/>
              <a:ext cx="907" cy="2358"/>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algn="ctr" eaLnBrk="0" hangingPunct="0"/>
              <a:r>
                <a:rPr lang="en-US" sz="1800" dirty="0">
                  <a:latin typeface="Calibri" pitchFamily="34" charset="0"/>
                  <a:cs typeface="Calibri" pitchFamily="34" charset="0"/>
                </a:rPr>
                <a:t>Dispersion </a:t>
              </a:r>
              <a:endParaRPr lang="en-US" sz="1800" dirty="0" smtClean="0">
                <a:latin typeface="Calibri" pitchFamily="34" charset="0"/>
                <a:cs typeface="Calibri" pitchFamily="34" charset="0"/>
              </a:endParaRPr>
            </a:p>
            <a:p>
              <a:pPr algn="ctr" eaLnBrk="0" hangingPunct="0"/>
              <a:r>
                <a:rPr lang="en-US" sz="1800" dirty="0" smtClean="0">
                  <a:latin typeface="Calibri" pitchFamily="34" charset="0"/>
                  <a:cs typeface="Calibri" pitchFamily="34" charset="0"/>
                </a:rPr>
                <a:t>Model</a:t>
              </a:r>
            </a:p>
            <a:p>
              <a:pPr algn="ctr" eaLnBrk="0" hangingPunct="0"/>
              <a:endParaRPr lang="en-US" dirty="0">
                <a:latin typeface="Calibri" pitchFamily="34" charset="0"/>
                <a:cs typeface="Calibri" pitchFamily="34" charset="0"/>
              </a:endParaRPr>
            </a:p>
            <a:p>
              <a:pPr algn="ctr" eaLnBrk="0" hangingPunct="0"/>
              <a:r>
                <a:rPr lang="en-US" sz="1400" dirty="0">
                  <a:solidFill>
                    <a:srgbClr val="006600"/>
                  </a:solidFill>
                  <a:latin typeface="Calibri" pitchFamily="34" charset="0"/>
                  <a:cs typeface="Calibri" pitchFamily="34" charset="0"/>
                </a:rPr>
                <a:t>release</a:t>
              </a:r>
            </a:p>
            <a:p>
              <a:pPr algn="ctr" eaLnBrk="0" hangingPunct="0"/>
              <a:r>
                <a:rPr lang="en-US" sz="1400" dirty="0">
                  <a:latin typeface="Calibri" pitchFamily="34" charset="0"/>
                  <a:cs typeface="Calibri" pitchFamily="34" charset="0"/>
                </a:rPr>
                <a:t> </a:t>
              </a:r>
              <a:r>
                <a:rPr lang="en-US" sz="1400" dirty="0">
                  <a:solidFill>
                    <a:srgbClr val="FF0000"/>
                  </a:solidFill>
                  <a:latin typeface="Calibri" pitchFamily="34" charset="0"/>
                  <a:cs typeface="Calibri" pitchFamily="34" charset="0"/>
                </a:rPr>
                <a:t>transport </a:t>
              </a:r>
            </a:p>
            <a:p>
              <a:pPr algn="ctr" eaLnBrk="0" hangingPunct="0"/>
              <a:r>
                <a:rPr lang="en-US" sz="1400" dirty="0">
                  <a:solidFill>
                    <a:srgbClr val="3366FF"/>
                  </a:solidFill>
                  <a:latin typeface="Calibri" pitchFamily="34" charset="0"/>
                  <a:cs typeface="Calibri" pitchFamily="34" charset="0"/>
                </a:rPr>
                <a:t>sinks</a:t>
              </a:r>
            </a:p>
          </p:txBody>
        </p:sp>
        <p:pic>
          <p:nvPicPr>
            <p:cNvPr id="99342" name="Picture 31" descr="EuropeHS_2007050718"/>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628" y="935"/>
              <a:ext cx="2132" cy="2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43" name="Text Box 32"/>
            <p:cNvSpPr txBox="1">
              <a:spLocks noChangeArrowheads="1"/>
            </p:cNvSpPr>
            <p:nvPr/>
          </p:nvSpPr>
          <p:spPr bwMode="auto">
            <a:xfrm>
              <a:off x="204" y="981"/>
              <a:ext cx="923" cy="40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800" dirty="0">
                  <a:latin typeface="Calibri" pitchFamily="34" charset="0"/>
                  <a:cs typeface="Calibri" pitchFamily="34" charset="0"/>
                </a:rPr>
                <a:t>Birch fraction</a:t>
              </a:r>
            </a:p>
            <a:p>
              <a:r>
                <a:rPr lang="en-US" sz="1800" dirty="0">
                  <a:latin typeface="Calibri" pitchFamily="34" charset="0"/>
                  <a:cs typeface="Calibri" pitchFamily="34" charset="0"/>
                </a:rPr>
                <a:t>map</a:t>
              </a:r>
            </a:p>
          </p:txBody>
        </p:sp>
        <p:sp>
          <p:nvSpPr>
            <p:cNvPr id="99344" name="Text Box 33"/>
            <p:cNvSpPr txBox="1">
              <a:spLocks noChangeArrowheads="1"/>
            </p:cNvSpPr>
            <p:nvPr/>
          </p:nvSpPr>
          <p:spPr bwMode="auto">
            <a:xfrm>
              <a:off x="1247" y="981"/>
              <a:ext cx="1380" cy="40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800" dirty="0">
                  <a:latin typeface="Calibri" pitchFamily="34" charset="0"/>
                  <a:cs typeface="Calibri" pitchFamily="34" charset="0"/>
                </a:rPr>
                <a:t>Start of flowering</a:t>
              </a:r>
            </a:p>
            <a:p>
              <a:r>
                <a:rPr lang="en-US" sz="1800" dirty="0">
                  <a:latin typeface="Calibri" pitchFamily="34" charset="0"/>
                  <a:cs typeface="Calibri" pitchFamily="34" charset="0"/>
                </a:rPr>
                <a:t>Temp. sum threshold</a:t>
              </a:r>
            </a:p>
          </p:txBody>
        </p:sp>
        <p:sp>
          <p:nvSpPr>
            <p:cNvPr id="99345" name="Text Box 34"/>
            <p:cNvSpPr txBox="1">
              <a:spLocks noChangeArrowheads="1"/>
            </p:cNvSpPr>
            <p:nvPr/>
          </p:nvSpPr>
          <p:spPr bwMode="auto">
            <a:xfrm>
              <a:off x="158" y="2387"/>
              <a:ext cx="1335" cy="40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800" dirty="0" err="1">
                  <a:latin typeface="Calibri" pitchFamily="34" charset="0"/>
                  <a:cs typeface="Calibri" pitchFamily="34" charset="0"/>
                </a:rPr>
                <a:t>Nbr</a:t>
              </a:r>
              <a:r>
                <a:rPr lang="en-US" sz="1800" dirty="0">
                  <a:latin typeface="Calibri" pitchFamily="34" charset="0"/>
                  <a:cs typeface="Calibri" pitchFamily="34" charset="0"/>
                </a:rPr>
                <a:t> of pollen grains </a:t>
              </a:r>
            </a:p>
            <a:p>
              <a:r>
                <a:rPr lang="en-US" sz="1800" dirty="0">
                  <a:latin typeface="Calibri" pitchFamily="34" charset="0"/>
                  <a:cs typeface="Calibri" pitchFamily="34" charset="0"/>
                </a:rPr>
                <a:t>(% </a:t>
              </a:r>
              <a:r>
                <a:rPr lang="en-US" sz="1800" dirty="0" err="1">
                  <a:latin typeface="Calibri" pitchFamily="34" charset="0"/>
                  <a:cs typeface="Calibri" pitchFamily="34" charset="0"/>
                </a:rPr>
                <a:t>vs</a:t>
              </a:r>
              <a:r>
                <a:rPr lang="en-US" sz="1800" dirty="0">
                  <a:latin typeface="Calibri" pitchFamily="34" charset="0"/>
                  <a:cs typeface="Calibri" pitchFamily="34" charset="0"/>
                </a:rPr>
                <a:t> normal) </a:t>
              </a:r>
            </a:p>
          </p:txBody>
        </p:sp>
        <p:pic>
          <p:nvPicPr>
            <p:cNvPr id="99346" name="Picture 35" descr="ps_and_prec_0018"/>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2699" y="854"/>
              <a:ext cx="1270" cy="10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47" name="Rectangle 36"/>
            <p:cNvSpPr>
              <a:spLocks noChangeArrowheads="1"/>
            </p:cNvSpPr>
            <p:nvPr/>
          </p:nvSpPr>
          <p:spPr bwMode="auto">
            <a:xfrm>
              <a:off x="3152" y="1071"/>
              <a:ext cx="522" cy="29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r>
                <a:rPr lang="en-US" dirty="0">
                  <a:latin typeface="Calibri" pitchFamily="34" charset="0"/>
                  <a:cs typeface="Calibri" pitchFamily="34" charset="0"/>
                </a:rPr>
                <a:t>NWP</a:t>
              </a:r>
            </a:p>
          </p:txBody>
        </p:sp>
        <p:sp>
          <p:nvSpPr>
            <p:cNvPr id="99348" name="Line 37"/>
            <p:cNvSpPr>
              <a:spLocks noChangeShapeType="1"/>
            </p:cNvSpPr>
            <p:nvPr/>
          </p:nvSpPr>
          <p:spPr bwMode="auto">
            <a:xfrm flipH="1">
              <a:off x="3243" y="1434"/>
              <a:ext cx="0" cy="1044"/>
            </a:xfrm>
            <a:prstGeom prst="line">
              <a:avLst/>
            </a:prstGeom>
            <a:noFill/>
            <a:ln w="76200">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latin typeface="Calibri" pitchFamily="34" charset="0"/>
                <a:cs typeface="Calibri" pitchFamily="34" charset="0"/>
              </a:endParaRPr>
            </a:p>
          </p:txBody>
        </p:sp>
        <p:sp>
          <p:nvSpPr>
            <p:cNvPr id="99349" name="Line 38"/>
            <p:cNvSpPr>
              <a:spLocks noChangeShapeType="1"/>
            </p:cNvSpPr>
            <p:nvPr/>
          </p:nvSpPr>
          <p:spPr bwMode="auto">
            <a:xfrm flipH="1">
              <a:off x="2381" y="1207"/>
              <a:ext cx="635" cy="499"/>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latin typeface="Calibri" pitchFamily="34" charset="0"/>
                <a:cs typeface="Calibri" pitchFamily="34" charset="0"/>
              </a:endParaRPr>
            </a:p>
          </p:txBody>
        </p:sp>
        <p:sp>
          <p:nvSpPr>
            <p:cNvPr id="99350" name="Text Box 39"/>
            <p:cNvSpPr txBox="1">
              <a:spLocks noChangeArrowheads="1"/>
            </p:cNvSpPr>
            <p:nvPr/>
          </p:nvSpPr>
          <p:spPr bwMode="auto">
            <a:xfrm>
              <a:off x="1429" y="2931"/>
              <a:ext cx="1179" cy="582"/>
            </a:xfrm>
            <a:prstGeom prst="rect">
              <a:avLst/>
            </a:prstGeom>
            <a:solidFill>
              <a:schemeClr val="folHlink"/>
            </a:solidFill>
            <a:ln w="28575">
              <a:solidFill>
                <a:srgbClr val="336600"/>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800" dirty="0">
                  <a:solidFill>
                    <a:srgbClr val="336600"/>
                  </a:solidFill>
                  <a:latin typeface="Calibri" pitchFamily="34" charset="0"/>
                  <a:cs typeface="Calibri" pitchFamily="34" charset="0"/>
                </a:rPr>
                <a:t>Temperature sum </a:t>
              </a:r>
            </a:p>
            <a:p>
              <a:r>
                <a:rPr lang="en-US" sz="1800" dirty="0">
                  <a:solidFill>
                    <a:srgbClr val="336600"/>
                  </a:solidFill>
                  <a:latin typeface="Calibri" pitchFamily="34" charset="0"/>
                  <a:cs typeface="Calibri" pitchFamily="34" charset="0"/>
                </a:rPr>
                <a:t>difference:</a:t>
              </a:r>
            </a:p>
            <a:p>
              <a:r>
                <a:rPr lang="en-US" sz="1800" dirty="0">
                  <a:solidFill>
                    <a:srgbClr val="336600"/>
                  </a:solidFill>
                  <a:latin typeface="Calibri" pitchFamily="34" charset="0"/>
                  <a:cs typeface="Calibri" pitchFamily="34" charset="0"/>
                </a:rPr>
                <a:t>TS(end)-TS(start)</a:t>
              </a:r>
            </a:p>
          </p:txBody>
        </p:sp>
        <p:sp>
          <p:nvSpPr>
            <p:cNvPr id="99351" name="Text Box 40"/>
            <p:cNvSpPr txBox="1">
              <a:spLocks noChangeArrowheads="1"/>
            </p:cNvSpPr>
            <p:nvPr/>
          </p:nvSpPr>
          <p:spPr bwMode="auto">
            <a:xfrm>
              <a:off x="3923" y="981"/>
              <a:ext cx="1532" cy="23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800" dirty="0">
                  <a:latin typeface="Calibri" pitchFamily="34" charset="0"/>
                  <a:cs typeface="Calibri" pitchFamily="34" charset="0"/>
                </a:rPr>
                <a:t>Pollen </a:t>
              </a:r>
              <a:r>
                <a:rPr lang="en-US" sz="1800" dirty="0" err="1">
                  <a:latin typeface="Calibri" pitchFamily="34" charset="0"/>
                  <a:cs typeface="Calibri" pitchFamily="34" charset="0"/>
                </a:rPr>
                <a:t>concentr</a:t>
              </a:r>
              <a:r>
                <a:rPr lang="en-US" sz="1800" dirty="0" smtClean="0">
                  <a:latin typeface="Calibri" pitchFamily="34" charset="0"/>
                  <a:cs typeface="Calibri" pitchFamily="34" charset="0"/>
                </a:rPr>
                <a:t>. [#/</a:t>
              </a:r>
              <a:r>
                <a:rPr lang="en-US" sz="1800" dirty="0">
                  <a:latin typeface="Calibri" pitchFamily="34" charset="0"/>
                  <a:cs typeface="Calibri" pitchFamily="34" charset="0"/>
                </a:rPr>
                <a:t>m3]</a:t>
              </a:r>
            </a:p>
          </p:txBody>
        </p:sp>
        <p:sp>
          <p:nvSpPr>
            <p:cNvPr id="99352" name="Text Box 41"/>
            <p:cNvSpPr txBox="1">
              <a:spLocks noChangeArrowheads="1"/>
            </p:cNvSpPr>
            <p:nvPr/>
          </p:nvSpPr>
          <p:spPr bwMode="auto">
            <a:xfrm>
              <a:off x="3787" y="3836"/>
              <a:ext cx="1805" cy="40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800" dirty="0" smtClean="0">
                  <a:latin typeface="Calibri" pitchFamily="34" charset="0"/>
                  <a:cs typeface="Calibri" pitchFamily="34" charset="0"/>
                </a:rPr>
                <a:t>Temp. sum        pollen still in</a:t>
              </a:r>
            </a:p>
            <a:p>
              <a:r>
                <a:rPr lang="en-US" sz="1800" dirty="0" smtClean="0">
                  <a:latin typeface="Calibri" pitchFamily="34" charset="0"/>
                  <a:cs typeface="Calibri" pitchFamily="34" charset="0"/>
                </a:rPr>
                <a:t>                            catkins, %</a:t>
              </a:r>
              <a:endParaRPr lang="en-US" sz="1800" dirty="0">
                <a:latin typeface="Calibri" pitchFamily="34" charset="0"/>
                <a:cs typeface="Calibri" pitchFamily="34" charset="0"/>
              </a:endParaRPr>
            </a:p>
          </p:txBody>
        </p:sp>
        <p:sp>
          <p:nvSpPr>
            <p:cNvPr id="99353" name="Line 42"/>
            <p:cNvSpPr>
              <a:spLocks noChangeShapeType="1"/>
            </p:cNvSpPr>
            <p:nvPr/>
          </p:nvSpPr>
          <p:spPr bwMode="auto">
            <a:xfrm>
              <a:off x="2472" y="3249"/>
              <a:ext cx="408" cy="45"/>
            </a:xfrm>
            <a:prstGeom prst="line">
              <a:avLst/>
            </a:prstGeom>
            <a:noFill/>
            <a:ln w="38100">
              <a:solidFill>
                <a:srgbClr val="336600"/>
              </a:solidFill>
              <a:round/>
              <a:headEnd type="none" w="sm" len="sm"/>
              <a:tailEnd type="triangle" w="med" len="med"/>
            </a:ln>
            <a:extLst>
              <a:ext uri="{909E8E84-426E-40DD-AFC4-6F175D3DCCD1}">
                <a14:hiddenFill xmlns:a14="http://schemas.microsoft.com/office/drawing/2010/main" xmlns="">
                  <a:noFill/>
                </a14:hiddenFill>
              </a:ext>
            </a:extLst>
          </p:spPr>
          <p:txBody>
            <a:bodyPr/>
            <a:lstStyle/>
            <a:p>
              <a:endParaRPr lang="en-GB">
                <a:latin typeface="Calibri" pitchFamily="34" charset="0"/>
                <a:cs typeface="Calibri" pitchFamily="34" charset="0"/>
              </a:endParaRPr>
            </a:p>
          </p:txBody>
        </p:sp>
        <p:pic>
          <p:nvPicPr>
            <p:cNvPr id="99354" name="Picture 43" descr="BirchFloIntensity2007"/>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158" y="2750"/>
              <a:ext cx="1225" cy="10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55" name="Line 44"/>
            <p:cNvSpPr>
              <a:spLocks noChangeShapeType="1"/>
            </p:cNvSpPr>
            <p:nvPr/>
          </p:nvSpPr>
          <p:spPr bwMode="auto">
            <a:xfrm flipH="1">
              <a:off x="1156" y="1389"/>
              <a:ext cx="1951" cy="1724"/>
            </a:xfrm>
            <a:prstGeom prst="line">
              <a:avLst/>
            </a:prstGeom>
            <a:noFill/>
            <a:ln w="57150">
              <a:solidFill>
                <a:schemeClr val="hlink"/>
              </a:solidFill>
              <a:prstDash val="dash"/>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GB">
                <a:latin typeface="Calibri" pitchFamily="34" charset="0"/>
                <a:cs typeface="Calibri" pitchFamily="34" charset="0"/>
              </a:endParaRPr>
            </a:p>
          </p:txBody>
        </p:sp>
      </p:grpSp>
    </p:spTree>
    <p:extLst>
      <p:ext uri="{BB962C8B-B14F-4D97-AF65-F5344CB8AC3E}">
        <p14:creationId xmlns:p14="http://schemas.microsoft.com/office/powerpoint/2010/main" xmlns="" val="3480359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8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283">
                                            <p:txEl>
                                              <p:pRg st="5" end="5"/>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34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97344"/>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9728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7283">
                                            <p:txEl>
                                              <p:pRg st="7" end="7"/>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728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728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7283">
                                            <p:txEl>
                                              <p:pRg st="10" end="10"/>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97287"/>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nodeType="clickEffect">
                                  <p:stCondLst>
                                    <p:cond delay="0"/>
                                  </p:stCondLst>
                                  <p:childTnLst>
                                    <p:set>
                                      <p:cBhvr>
                                        <p:cTn id="40" dur="1" fill="hold">
                                          <p:stCondLst>
                                            <p:cond delay="0"/>
                                          </p:stCondLst>
                                        </p:cTn>
                                        <p:tgtEl>
                                          <p:spTgt spid="97287"/>
                                        </p:tgtEl>
                                        <p:attrNameLst>
                                          <p:attrName>style.visibility</p:attrName>
                                        </p:attrNameLst>
                                      </p:cBhvr>
                                      <p:to>
                                        <p:strVal val="hidden"/>
                                      </p:to>
                                    </p:set>
                                  </p:childTnLst>
                                </p:cTn>
                              </p:par>
                            </p:childTnLst>
                          </p:cTn>
                        </p:par>
                        <p:par>
                          <p:cTn id="41" fill="hold" nodeType="afterGroup">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97283">
                                            <p:txEl>
                                              <p:pRg st="11" end="11"/>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97283">
                                            <p:txEl>
                                              <p:pRg st="12" end="12"/>
                                            </p:txEl>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97283">
                                            <p:txEl>
                                              <p:pRg st="13" end="13"/>
                                            </p:txEl>
                                          </p:spTgt>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97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uiExpand="1" build="p"/>
      <p:bldP spid="97344" grpId="0" uiExpand="1"/>
      <p:bldP spid="97344" grpId="1" uiExpand="1"/>
      <p:bldP spid="9734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9136" y="980728"/>
            <a:ext cx="7705725" cy="5301502"/>
          </a:xfrm>
          <a:prstGeom prst="rect">
            <a:avLst/>
          </a:prstGeom>
        </p:spPr>
      </p:pic>
      <p:pic>
        <p:nvPicPr>
          <p:cNvPr id="4" name="Picture 10" descr="C:\Documents and Settings\ecmwf\My Documents\ppt\ECMWF_logos\ECMWF_new_logo.pn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020272" y="6282230"/>
            <a:ext cx="1993900"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olo 4"/>
          <p:cNvSpPr>
            <a:spLocks noGrp="1"/>
          </p:cNvSpPr>
          <p:nvPr>
            <p:ph type="title"/>
          </p:nvPr>
        </p:nvSpPr>
        <p:spPr/>
        <p:txBody>
          <a:bodyPr/>
          <a:lstStyle/>
          <a:p>
            <a:r>
              <a:rPr lang="en-GB" sz="2800" dirty="0" smtClean="0"/>
              <a:t>A new MACC-II Service: NRT CO</a:t>
            </a:r>
            <a:r>
              <a:rPr lang="en-GB" sz="2800" baseline="-25000" dirty="0" smtClean="0"/>
              <a:t>2</a:t>
            </a:r>
            <a:r>
              <a:rPr lang="en-GB" sz="2800" dirty="0" smtClean="0"/>
              <a:t> forecasts</a:t>
            </a:r>
            <a:endParaRPr lang="en-GB" sz="2800" dirty="0"/>
          </a:p>
        </p:txBody>
      </p:sp>
    </p:spTree>
    <p:extLst>
      <p:ext uri="{BB962C8B-B14F-4D97-AF65-F5344CB8AC3E}">
        <p14:creationId xmlns:p14="http://schemas.microsoft.com/office/powerpoint/2010/main" xmlns="" val="30358324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a:t>
            </a:r>
            <a:endParaRPr lang="en-GB" dirty="0"/>
          </a:p>
        </p:txBody>
      </p:sp>
      <p:sp>
        <p:nvSpPr>
          <p:cNvPr id="3" name="Content Placeholder 2"/>
          <p:cNvSpPr>
            <a:spLocks noGrp="1"/>
          </p:cNvSpPr>
          <p:nvPr>
            <p:ph idx="1"/>
          </p:nvPr>
        </p:nvSpPr>
        <p:spPr>
          <a:xfrm>
            <a:off x="457200" y="1296000"/>
            <a:ext cx="8624840" cy="4953000"/>
          </a:xfrm>
        </p:spPr>
        <p:txBody>
          <a:bodyPr>
            <a:normAutofit fontScale="77500" lnSpcReduction="20000"/>
          </a:bodyPr>
          <a:lstStyle/>
          <a:p>
            <a:pPr>
              <a:spcAft>
                <a:spcPts val="600"/>
              </a:spcAft>
              <a:buClr>
                <a:srgbClr val="1F3692"/>
              </a:buClr>
              <a:buSzPct val="100000"/>
              <a:buBlip>
                <a:blip r:embed="rId3"/>
              </a:buBlip>
            </a:pPr>
            <a:r>
              <a:rPr lang="en-GB" dirty="0" smtClean="0"/>
              <a:t>MACC-II </a:t>
            </a:r>
            <a:r>
              <a:rPr lang="en-GB" b="1" dirty="0" smtClean="0">
                <a:solidFill>
                  <a:schemeClr val="tx2">
                    <a:lumMod val="60000"/>
                    <a:lumOff val="40000"/>
                  </a:schemeClr>
                </a:solidFill>
              </a:rPr>
              <a:t>delivers products</a:t>
            </a:r>
            <a:r>
              <a:rPr lang="en-GB" dirty="0" smtClean="0">
                <a:solidFill>
                  <a:schemeClr val="tx2">
                    <a:lumMod val="60000"/>
                    <a:lumOff val="40000"/>
                  </a:schemeClr>
                </a:solidFill>
              </a:rPr>
              <a:t> </a:t>
            </a:r>
            <a:r>
              <a:rPr lang="en-GB" dirty="0">
                <a:solidFill>
                  <a:schemeClr val="tx2">
                    <a:lumMod val="60000"/>
                    <a:lumOff val="40000"/>
                  </a:schemeClr>
                </a:solidFill>
              </a:rPr>
              <a:t> </a:t>
            </a:r>
            <a:r>
              <a:rPr lang="en-GB" dirty="0"/>
              <a:t>on the </a:t>
            </a:r>
            <a:r>
              <a:rPr lang="en-GB" b="1" dirty="0">
                <a:solidFill>
                  <a:schemeClr val="tx2">
                    <a:lumMod val="60000"/>
                    <a:lumOff val="40000"/>
                  </a:schemeClr>
                </a:solidFill>
              </a:rPr>
              <a:t>regional and global </a:t>
            </a:r>
            <a:r>
              <a:rPr lang="en-GB" b="1" dirty="0" smtClean="0">
                <a:solidFill>
                  <a:schemeClr val="tx2">
                    <a:lumMod val="60000"/>
                    <a:lumOff val="40000"/>
                  </a:schemeClr>
                </a:solidFill>
              </a:rPr>
              <a:t>scales</a:t>
            </a:r>
            <a:r>
              <a:rPr lang="en-GB" dirty="0" smtClean="0"/>
              <a:t> </a:t>
            </a:r>
          </a:p>
          <a:p>
            <a:pPr>
              <a:spcAft>
                <a:spcPts val="600"/>
              </a:spcAft>
              <a:buClr>
                <a:srgbClr val="1F3692"/>
              </a:buClr>
              <a:buSzPct val="100000"/>
              <a:buBlip>
                <a:blip r:embed="rId3"/>
              </a:buBlip>
            </a:pPr>
            <a:r>
              <a:rPr lang="en-GB" dirty="0" smtClean="0"/>
              <a:t>MACC-II </a:t>
            </a:r>
            <a:r>
              <a:rPr lang="en-GB" dirty="0"/>
              <a:t>is the effort of an </a:t>
            </a:r>
            <a:r>
              <a:rPr lang="en-GB" b="1" dirty="0">
                <a:solidFill>
                  <a:schemeClr val="tx2">
                    <a:lumMod val="60000"/>
                    <a:lumOff val="40000"/>
                  </a:schemeClr>
                </a:solidFill>
              </a:rPr>
              <a:t>entire </a:t>
            </a:r>
            <a:r>
              <a:rPr lang="en-GB" b="1" dirty="0" smtClean="0">
                <a:solidFill>
                  <a:schemeClr val="tx2">
                    <a:lumMod val="60000"/>
                    <a:lumOff val="40000"/>
                  </a:schemeClr>
                </a:solidFill>
              </a:rPr>
              <a:t>consortium</a:t>
            </a:r>
            <a:endParaRPr lang="en-GB" dirty="0"/>
          </a:p>
          <a:p>
            <a:pPr lvl="1">
              <a:spcAft>
                <a:spcPts val="600"/>
              </a:spcAft>
              <a:buClr>
                <a:srgbClr val="1F3692"/>
              </a:buClr>
              <a:buSzPct val="100000"/>
              <a:buBlip>
                <a:blip r:embed="rId3"/>
              </a:buBlip>
            </a:pPr>
            <a:r>
              <a:rPr lang="en-GB" dirty="0" smtClean="0"/>
              <a:t>Number </a:t>
            </a:r>
            <a:r>
              <a:rPr lang="en-GB" dirty="0"/>
              <a:t>of partners </a:t>
            </a:r>
            <a:r>
              <a:rPr lang="en-GB" dirty="0" smtClean="0"/>
              <a:t>run </a:t>
            </a:r>
            <a:r>
              <a:rPr lang="en-GB" dirty="0"/>
              <a:t>pre-operational </a:t>
            </a:r>
            <a:r>
              <a:rPr lang="en-GB" dirty="0" smtClean="0"/>
              <a:t>systems</a:t>
            </a:r>
          </a:p>
          <a:p>
            <a:pPr lvl="1">
              <a:spcAft>
                <a:spcPts val="600"/>
              </a:spcAft>
              <a:buClr>
                <a:srgbClr val="1F3692"/>
              </a:buClr>
              <a:buSzPct val="100000"/>
              <a:buBlip>
                <a:blip r:embed="rId3"/>
              </a:buBlip>
            </a:pPr>
            <a:r>
              <a:rPr lang="en-GB" dirty="0"/>
              <a:t>W</a:t>
            </a:r>
            <a:r>
              <a:rPr lang="en-GB" dirty="0" smtClean="0"/>
              <a:t>ider </a:t>
            </a:r>
            <a:r>
              <a:rPr lang="en-GB" dirty="0"/>
              <a:t>research activities </a:t>
            </a:r>
            <a:r>
              <a:rPr lang="en-GB" dirty="0" smtClean="0"/>
              <a:t>to </a:t>
            </a:r>
            <a:r>
              <a:rPr lang="en-GB" dirty="0"/>
              <a:t>maintain </a:t>
            </a:r>
            <a:r>
              <a:rPr lang="en-GB" dirty="0" smtClean="0"/>
              <a:t>the </a:t>
            </a:r>
            <a:r>
              <a:rPr lang="en-GB" dirty="0"/>
              <a:t>best international </a:t>
            </a:r>
            <a:r>
              <a:rPr lang="en-GB" dirty="0" smtClean="0"/>
              <a:t>level</a:t>
            </a:r>
          </a:p>
          <a:p>
            <a:pPr>
              <a:spcAft>
                <a:spcPts val="600"/>
              </a:spcAft>
              <a:buClr>
                <a:srgbClr val="1F3692"/>
              </a:buClr>
              <a:buSzPct val="100000"/>
              <a:buBlip>
                <a:blip r:embed="rId3"/>
              </a:buBlip>
            </a:pPr>
            <a:r>
              <a:rPr lang="en-GB" dirty="0" smtClean="0"/>
              <a:t>MACC-II has a truly </a:t>
            </a:r>
            <a:r>
              <a:rPr lang="en-GB" b="1" dirty="0" smtClean="0">
                <a:solidFill>
                  <a:schemeClr val="tx2">
                    <a:lumMod val="60000"/>
                    <a:lumOff val="40000"/>
                  </a:schemeClr>
                </a:solidFill>
              </a:rPr>
              <a:t>European dimension </a:t>
            </a:r>
            <a:r>
              <a:rPr lang="en-GB" dirty="0" smtClean="0"/>
              <a:t>and is a key </a:t>
            </a:r>
            <a:r>
              <a:rPr lang="en-GB" dirty="0" smtClean="0">
                <a:solidFill>
                  <a:schemeClr val="tx2">
                    <a:lumMod val="60000"/>
                    <a:lumOff val="40000"/>
                  </a:schemeClr>
                </a:solidFill>
              </a:rPr>
              <a:t>cost-effective</a:t>
            </a:r>
            <a:r>
              <a:rPr lang="en-GB" dirty="0" smtClean="0"/>
              <a:t> and </a:t>
            </a:r>
            <a:r>
              <a:rPr lang="en-GB" dirty="0" smtClean="0">
                <a:solidFill>
                  <a:schemeClr val="tx2">
                    <a:lumMod val="60000"/>
                    <a:lumOff val="40000"/>
                  </a:schemeClr>
                </a:solidFill>
              </a:rPr>
              <a:t>value-adding</a:t>
            </a:r>
            <a:r>
              <a:rPr lang="en-GB" dirty="0" smtClean="0"/>
              <a:t> element in the </a:t>
            </a:r>
            <a:r>
              <a:rPr lang="en-GB" b="1" dirty="0" smtClean="0">
                <a:solidFill>
                  <a:schemeClr val="tx2">
                    <a:lumMod val="60000"/>
                    <a:lumOff val="40000"/>
                  </a:schemeClr>
                </a:solidFill>
              </a:rPr>
              <a:t>service chain </a:t>
            </a:r>
            <a:r>
              <a:rPr lang="en-GB" dirty="0" smtClean="0"/>
              <a:t>from the acquisition of observations to the service of a wide range of users</a:t>
            </a:r>
          </a:p>
          <a:p>
            <a:pPr>
              <a:spcAft>
                <a:spcPts val="600"/>
              </a:spcAft>
              <a:buClr>
                <a:srgbClr val="1F3692"/>
              </a:buClr>
              <a:buSzPct val="100000"/>
              <a:buBlip>
                <a:blip r:embed="rId3"/>
              </a:buBlip>
            </a:pPr>
            <a:r>
              <a:rPr lang="en-GB" dirty="0" smtClean="0"/>
              <a:t>MACC-II has the ambition of being </a:t>
            </a:r>
            <a:r>
              <a:rPr lang="en-GB" b="1" dirty="0" smtClean="0">
                <a:solidFill>
                  <a:schemeClr val="tx2">
                    <a:lumMod val="60000"/>
                    <a:lumOff val="40000"/>
                  </a:schemeClr>
                </a:solidFill>
              </a:rPr>
              <a:t>world-leading</a:t>
            </a:r>
            <a:r>
              <a:rPr lang="en-GB" dirty="0" smtClean="0"/>
              <a:t> regarding the quality of atmospheric composition forecast and re-analysis products. </a:t>
            </a:r>
            <a:endParaRPr lang="en-GB" dirty="0"/>
          </a:p>
          <a:p>
            <a:pPr>
              <a:spcAft>
                <a:spcPts val="600"/>
              </a:spcAft>
              <a:buClr>
                <a:srgbClr val="1F3692"/>
              </a:buClr>
              <a:buSzPct val="100000"/>
              <a:buBlip>
                <a:blip r:embed="rId3"/>
              </a:buBlip>
            </a:pPr>
            <a:r>
              <a:rPr lang="en-GB" dirty="0" smtClean="0"/>
              <a:t>In the thematic areas covered, MACC-II aims at </a:t>
            </a:r>
            <a:r>
              <a:rPr lang="en-GB" b="1" dirty="0" smtClean="0">
                <a:solidFill>
                  <a:schemeClr val="tx2">
                    <a:lumMod val="60000"/>
                    <a:lumOff val="40000"/>
                  </a:schemeClr>
                </a:solidFill>
              </a:rPr>
              <a:t>providing its support </a:t>
            </a:r>
            <a:r>
              <a:rPr lang="en-GB" dirty="0" smtClean="0"/>
              <a:t>to EU DGs, EEA, EU member states and other organizations (VACCs, National Environment Agencies and Met Services…)</a:t>
            </a:r>
          </a:p>
          <a:p>
            <a:pPr>
              <a:spcAft>
                <a:spcPts val="600"/>
              </a:spcAft>
              <a:buClr>
                <a:srgbClr val="1F3692"/>
              </a:buClr>
              <a:buSzPct val="100000"/>
              <a:buBlip>
                <a:blip r:embed="rId3"/>
              </a:buBlip>
            </a:pPr>
            <a:r>
              <a:rPr lang="en-GB" dirty="0" smtClean="0"/>
              <a:t>Interaction with </a:t>
            </a:r>
            <a:r>
              <a:rPr lang="en-GB" b="1" dirty="0" smtClean="0">
                <a:solidFill>
                  <a:schemeClr val="tx2">
                    <a:lumMod val="60000"/>
                    <a:lumOff val="40000"/>
                  </a:schemeClr>
                </a:solidFill>
              </a:rPr>
              <a:t>users</a:t>
            </a:r>
            <a:r>
              <a:rPr lang="en-GB" dirty="0" smtClean="0">
                <a:solidFill>
                  <a:schemeClr val="tx2">
                    <a:lumMod val="60000"/>
                    <a:lumOff val="40000"/>
                  </a:schemeClr>
                </a:solidFill>
              </a:rPr>
              <a:t> </a:t>
            </a:r>
            <a:r>
              <a:rPr lang="en-GB" dirty="0" smtClean="0"/>
              <a:t>and further service providers (downstream) is essential</a:t>
            </a:r>
            <a:endParaRPr lang="en-GB" dirty="0"/>
          </a:p>
          <a:p>
            <a:endParaRPr lang="en-GB" dirty="0"/>
          </a:p>
        </p:txBody>
      </p:sp>
    </p:spTree>
    <p:extLst>
      <p:ext uri="{BB962C8B-B14F-4D97-AF65-F5344CB8AC3E}">
        <p14:creationId xmlns:p14="http://schemas.microsoft.com/office/powerpoint/2010/main" xmlns="" val="44160221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err="1" smtClean="0"/>
              <a:t>Credits</a:t>
            </a:r>
            <a:endParaRPr lang="en-GB" dirty="0"/>
          </a:p>
        </p:txBody>
      </p:sp>
      <p:sp>
        <p:nvSpPr>
          <p:cNvPr id="6" name="Segnaposto contenuto 5"/>
          <p:cNvSpPr>
            <a:spLocks noGrp="1"/>
          </p:cNvSpPr>
          <p:nvPr>
            <p:ph idx="1"/>
          </p:nvPr>
        </p:nvSpPr>
        <p:spPr/>
        <p:txBody>
          <a:bodyPr/>
          <a:lstStyle/>
          <a:p>
            <a:r>
              <a:rPr lang="en-GB" dirty="0" smtClean="0"/>
              <a:t>Lucien Wald (MINES </a:t>
            </a:r>
            <a:r>
              <a:rPr lang="en-GB" dirty="0" err="1" smtClean="0"/>
              <a:t>Paristech</a:t>
            </a:r>
            <a:r>
              <a:rPr lang="en-GB" dirty="0" smtClean="0"/>
              <a:t>) </a:t>
            </a:r>
            <a:br>
              <a:rPr lang="en-GB" dirty="0" smtClean="0"/>
            </a:br>
            <a:r>
              <a:rPr lang="en-GB" dirty="0" smtClean="0"/>
              <a:t>Vincent-Henri </a:t>
            </a:r>
            <a:r>
              <a:rPr lang="en-GB" dirty="0" err="1" smtClean="0"/>
              <a:t>Peuch</a:t>
            </a:r>
            <a:r>
              <a:rPr lang="en-GB" dirty="0" smtClean="0"/>
              <a:t> (ECMWF)</a:t>
            </a:r>
            <a:br>
              <a:rPr lang="en-GB" dirty="0" smtClean="0"/>
            </a:br>
            <a:r>
              <a:rPr lang="en-GB" dirty="0" smtClean="0"/>
              <a:t>&amp; the MACC-II consortium</a:t>
            </a:r>
          </a:p>
          <a:p>
            <a:r>
              <a:rPr lang="en-GB" dirty="0" smtClean="0">
                <a:hlinkClick r:id="rId3"/>
              </a:rPr>
              <a:t>http://www.gmes-atmosphere.eu/documents/maccii/presentations/Wald-Peuch_MACCII_GEO_Nov2012.pptx</a:t>
            </a:r>
            <a:r>
              <a:rPr lang="en-GB" dirty="0" smtClean="0"/>
              <a:t> </a:t>
            </a:r>
            <a:endParaRPr lang="en-GB"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err="1" smtClean="0"/>
              <a:t>Pasodoble</a:t>
            </a:r>
            <a:endParaRPr lang="en-GB"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fontScale="90000"/>
          </a:bodyPr>
          <a:lstStyle/>
          <a:p>
            <a:r>
              <a:rPr lang="it-IT" dirty="0" smtClean="0"/>
              <a:t>The </a:t>
            </a:r>
            <a:r>
              <a:rPr lang="en-GB" dirty="0" smtClean="0"/>
              <a:t>Copernicus</a:t>
            </a:r>
            <a:r>
              <a:rPr lang="it-IT" dirty="0" smtClean="0"/>
              <a:t> Atmosphere Service</a:t>
            </a:r>
            <a:endParaRPr lang="en-GB" dirty="0"/>
          </a:p>
        </p:txBody>
      </p:sp>
      <p:sp>
        <p:nvSpPr>
          <p:cNvPr id="6" name="Segnaposto contenuto 5"/>
          <p:cNvSpPr>
            <a:spLocks noGrp="1"/>
          </p:cNvSpPr>
          <p:nvPr>
            <p:ph idx="1"/>
          </p:nvPr>
        </p:nvSpPr>
        <p:spPr>
          <a:xfrm>
            <a:off x="457200" y="1295400"/>
            <a:ext cx="8229600" cy="5373960"/>
          </a:xfrm>
        </p:spPr>
        <p:txBody>
          <a:bodyPr>
            <a:noAutofit/>
          </a:bodyPr>
          <a:lstStyle/>
          <a:p>
            <a:r>
              <a:rPr lang="en-GB" sz="2400" b="1" dirty="0" smtClean="0"/>
              <a:t>MACC-II</a:t>
            </a:r>
            <a:r>
              <a:rPr lang="en-GB" sz="2400" dirty="0" smtClean="0"/>
              <a:t> – Monitoring Atmospheric Composition and Climate - Interim Implementation - is the current </a:t>
            </a:r>
            <a:r>
              <a:rPr lang="en-GB" sz="2400" b="1" dirty="0" smtClean="0"/>
              <a:t>pre-operational</a:t>
            </a:r>
            <a:r>
              <a:rPr lang="en-GB" sz="2400" dirty="0" smtClean="0"/>
              <a:t> Copernicus Atmosphere Service</a:t>
            </a:r>
          </a:p>
          <a:p>
            <a:r>
              <a:rPr lang="en-GB" sz="2400" dirty="0" smtClean="0"/>
              <a:t>MACC-II provides:</a:t>
            </a:r>
          </a:p>
          <a:p>
            <a:pPr lvl="1"/>
            <a:r>
              <a:rPr lang="en-GB" sz="2000" dirty="0"/>
              <a:t>D</a:t>
            </a:r>
            <a:r>
              <a:rPr lang="en-GB" sz="2000" dirty="0" smtClean="0"/>
              <a:t>ata records on atmospheric composition for recent years;</a:t>
            </a:r>
          </a:p>
          <a:p>
            <a:pPr lvl="1"/>
            <a:r>
              <a:rPr lang="en-GB" sz="2000" dirty="0"/>
              <a:t>D</a:t>
            </a:r>
            <a:r>
              <a:rPr lang="en-GB" sz="2000" dirty="0" smtClean="0"/>
              <a:t>ata for monitoring present conditions;</a:t>
            </a:r>
          </a:p>
          <a:p>
            <a:pPr lvl="1"/>
            <a:r>
              <a:rPr lang="en-GB" sz="2000" dirty="0"/>
              <a:t>F</a:t>
            </a:r>
            <a:r>
              <a:rPr lang="en-GB" sz="2000" dirty="0" smtClean="0"/>
              <a:t>orecasts of the distribution of key constituents for a few days ahead</a:t>
            </a:r>
          </a:p>
          <a:p>
            <a:r>
              <a:rPr lang="en-GB" sz="2400" dirty="0" smtClean="0"/>
              <a:t>MACC-II combines state-of-the-art atmospheric modelling with Earth observation data to provide information services covering </a:t>
            </a:r>
            <a:r>
              <a:rPr lang="en-GB" sz="2400" b="1" dirty="0"/>
              <a:t>European air quality, global atmospheric composition, climate forcing, the ozone layer and UV and solar energy, and emissions and surface </a:t>
            </a:r>
            <a:r>
              <a:rPr lang="en-GB" sz="2400" b="1" dirty="0" smtClean="0"/>
              <a:t>fluxes</a:t>
            </a:r>
            <a:endParaRPr lang="en-GB" sz="2400" b="1" dirty="0"/>
          </a:p>
          <a:p>
            <a:endParaRPr lang="en-GB" sz="2400"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Overview</a:t>
            </a:r>
            <a:endParaRPr lang="en-GB" dirty="0"/>
          </a:p>
        </p:txBody>
      </p:sp>
      <p:sp>
        <p:nvSpPr>
          <p:cNvPr id="3" name="Segnaposto contenuto 2"/>
          <p:cNvSpPr>
            <a:spLocks noGrp="1"/>
          </p:cNvSpPr>
          <p:nvPr>
            <p:ph idx="1"/>
          </p:nvPr>
        </p:nvSpPr>
        <p:spPr>
          <a:xfrm>
            <a:off x="457200" y="1295400"/>
            <a:ext cx="8229600" cy="5229944"/>
          </a:xfrm>
        </p:spPr>
        <p:txBody>
          <a:bodyPr>
            <a:normAutofit fontScale="92500" lnSpcReduction="20000"/>
          </a:bodyPr>
          <a:lstStyle/>
          <a:p>
            <a:pPr>
              <a:spcBef>
                <a:spcPts val="1200"/>
              </a:spcBef>
            </a:pPr>
            <a:r>
              <a:rPr lang="en-GB" b="1" dirty="0" smtClean="0"/>
              <a:t>PASODOBLE</a:t>
            </a:r>
            <a:r>
              <a:rPr lang="en-GB" dirty="0" smtClean="0"/>
              <a:t> aims to provide information and support for regions and cities that are affected by air pollution</a:t>
            </a:r>
          </a:p>
          <a:p>
            <a:pPr>
              <a:spcBef>
                <a:spcPts val="1200"/>
              </a:spcBef>
            </a:pPr>
            <a:r>
              <a:rPr lang="en-GB" b="1" dirty="0" err="1" smtClean="0"/>
              <a:t>Myair</a:t>
            </a:r>
            <a:r>
              <a:rPr lang="en-GB" b="1" dirty="0" smtClean="0"/>
              <a:t> Service </a:t>
            </a:r>
            <a:r>
              <a:rPr lang="en-GB" dirty="0" smtClean="0"/>
              <a:t>is a service being developed that combines space-based data, in-situ measurements and modelling for use in four thematic areas:</a:t>
            </a:r>
          </a:p>
          <a:p>
            <a:pPr lvl="1">
              <a:spcBef>
                <a:spcPts val="1200"/>
              </a:spcBef>
            </a:pPr>
            <a:r>
              <a:rPr lang="en-GB" dirty="0" smtClean="0"/>
              <a:t>Health community support</a:t>
            </a:r>
          </a:p>
          <a:p>
            <a:pPr lvl="1">
              <a:spcBef>
                <a:spcPts val="1200"/>
              </a:spcBef>
            </a:pPr>
            <a:r>
              <a:rPr lang="en-GB" dirty="0" smtClean="0"/>
              <a:t>Public forecasting and assessment</a:t>
            </a:r>
          </a:p>
          <a:p>
            <a:pPr lvl="1">
              <a:spcBef>
                <a:spcPts val="1200"/>
              </a:spcBef>
            </a:pPr>
            <a:r>
              <a:rPr lang="en-GB" dirty="0" smtClean="0"/>
              <a:t>Compliance monitoring support</a:t>
            </a:r>
          </a:p>
          <a:p>
            <a:pPr lvl="1">
              <a:spcBef>
                <a:spcPts val="1200"/>
              </a:spcBef>
            </a:pPr>
            <a:r>
              <a:rPr lang="en-GB" dirty="0" smtClean="0"/>
              <a:t>Local forecast model evaluation support</a:t>
            </a:r>
          </a:p>
          <a:p>
            <a:pPr>
              <a:spcBef>
                <a:spcPts val="1200"/>
              </a:spcBef>
            </a:pPr>
            <a:r>
              <a:rPr lang="en-GB" b="1" dirty="0"/>
              <a:t>PASODOBLE</a:t>
            </a:r>
            <a:r>
              <a:rPr lang="en-GB" dirty="0"/>
              <a:t> </a:t>
            </a:r>
            <a:r>
              <a:rPr lang="en-GB" dirty="0" smtClean="0"/>
              <a:t>has developed solutions for </a:t>
            </a:r>
            <a:r>
              <a:rPr lang="en-GB" dirty="0">
                <a:solidFill>
                  <a:schemeClr val="tx2">
                    <a:lumMod val="60000"/>
                    <a:lumOff val="40000"/>
                  </a:schemeClr>
                </a:solidFill>
              </a:rPr>
              <a:t>improving quality of life </a:t>
            </a:r>
            <a:r>
              <a:rPr lang="en-GB" dirty="0"/>
              <a:t>and sustainability of </a:t>
            </a:r>
            <a:r>
              <a:rPr lang="en-GB" dirty="0" smtClean="0"/>
              <a:t>wellbeing by raising awareness, reducing health costs and decreasing morbidity caused by air pollution</a:t>
            </a:r>
            <a:endParaRPr lang="en-GB"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en-GB" sz="2400" dirty="0" smtClean="0"/>
              <a:t>Public Forecasting and Assessment </a:t>
            </a:r>
            <a:r>
              <a:rPr lang="en-GB" sz="2400" dirty="0"/>
              <a:t>S</a:t>
            </a:r>
            <a:r>
              <a:rPr lang="en-GB" sz="2400" dirty="0" smtClean="0"/>
              <a:t>ervices (1/2)</a:t>
            </a:r>
            <a:endParaRPr lang="en-GB" sz="2400" dirty="0"/>
          </a:p>
        </p:txBody>
      </p:sp>
      <p:sp>
        <p:nvSpPr>
          <p:cNvPr id="3" name="Segnaposto contenuto 2"/>
          <p:cNvSpPr>
            <a:spLocks noGrp="1"/>
          </p:cNvSpPr>
          <p:nvPr>
            <p:ph idx="1"/>
          </p:nvPr>
        </p:nvSpPr>
        <p:spPr>
          <a:xfrm>
            <a:off x="457200" y="1295400"/>
            <a:ext cx="8229600" cy="5013920"/>
          </a:xfrm>
        </p:spPr>
        <p:txBody>
          <a:bodyPr>
            <a:normAutofit lnSpcReduction="10000"/>
          </a:bodyPr>
          <a:lstStyle/>
          <a:p>
            <a:r>
              <a:rPr lang="en-GB" dirty="0" smtClean="0"/>
              <a:t>Develops and integrates dedicated, high-quality air quality services for protecting human well-being </a:t>
            </a:r>
          </a:p>
          <a:p>
            <a:r>
              <a:rPr lang="en-GB" dirty="0" smtClean="0"/>
              <a:t>Target users are the public and specific population groups</a:t>
            </a:r>
          </a:p>
          <a:p>
            <a:r>
              <a:rPr lang="en-GB" dirty="0" smtClean="0"/>
              <a:t>Mainly based on services developed and demonstrated within the scope of </a:t>
            </a:r>
            <a:r>
              <a:rPr lang="en-GB" b="1" dirty="0" smtClean="0"/>
              <a:t>PROMOTE</a:t>
            </a:r>
            <a:r>
              <a:rPr lang="en-GB" dirty="0" smtClean="0"/>
              <a:t> and aims at their further advancement </a:t>
            </a:r>
          </a:p>
          <a:p>
            <a:r>
              <a:rPr lang="en-GB" dirty="0" smtClean="0"/>
              <a:t>Main objective is to satisfy the needs for integrated and specific information on air quality that is important for selected population groups, associations, authorities, and professionals</a:t>
            </a:r>
            <a:endParaRPr lang="en-GB"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en-GB" sz="2400" dirty="0" smtClean="0"/>
              <a:t>Public Forecasting and Assessment Services (2/2)</a:t>
            </a:r>
            <a:endParaRPr lang="en-GB" sz="2400" dirty="0"/>
          </a:p>
        </p:txBody>
      </p:sp>
      <p:sp>
        <p:nvSpPr>
          <p:cNvPr id="3" name="Segnaposto contenuto 2"/>
          <p:cNvSpPr>
            <a:spLocks noGrp="1"/>
          </p:cNvSpPr>
          <p:nvPr>
            <p:ph idx="1"/>
          </p:nvPr>
        </p:nvSpPr>
        <p:spPr>
          <a:xfrm>
            <a:off x="457200" y="1295400"/>
            <a:ext cx="8229600" cy="5157936"/>
          </a:xfrm>
        </p:spPr>
        <p:txBody>
          <a:bodyPr>
            <a:normAutofit fontScale="92500" lnSpcReduction="20000"/>
          </a:bodyPr>
          <a:lstStyle/>
          <a:p>
            <a:pPr marL="20638" indent="0">
              <a:buNone/>
            </a:pPr>
            <a:r>
              <a:rPr lang="en-GB" dirty="0" smtClean="0"/>
              <a:t>The integration effort follows two main directions:</a:t>
            </a:r>
          </a:p>
          <a:p>
            <a:r>
              <a:rPr lang="en-GB" b="1" dirty="0" smtClean="0"/>
              <a:t>Region-wise</a:t>
            </a:r>
            <a:r>
              <a:rPr lang="en-GB" dirty="0" smtClean="0"/>
              <a:t> = comparison of approaches from individual services for larger inter-connected regions </a:t>
            </a:r>
          </a:p>
          <a:p>
            <a:pPr lvl="1"/>
            <a:r>
              <a:rPr lang="en-GB" dirty="0" smtClean="0"/>
              <a:t>Achieved by implementing air quality indicators </a:t>
            </a:r>
            <a:r>
              <a:rPr lang="en-GB" dirty="0"/>
              <a:t>(</a:t>
            </a:r>
            <a:r>
              <a:rPr lang="en-GB" dirty="0" smtClean="0"/>
              <a:t>multi-regional and region-specific) </a:t>
            </a:r>
          </a:p>
          <a:p>
            <a:r>
              <a:rPr lang="en-GB" b="1" dirty="0" smtClean="0"/>
              <a:t>Topic-wise</a:t>
            </a:r>
            <a:r>
              <a:rPr lang="en-GB" dirty="0" smtClean="0"/>
              <a:t> = development and implementation of integrated atmospheric assessment programmes</a:t>
            </a:r>
          </a:p>
          <a:p>
            <a:pPr lvl="1"/>
            <a:r>
              <a:rPr lang="en-GB" dirty="0" smtClean="0"/>
              <a:t>Integrates parameters from different thematic areas; ozone, particulate matter (PM), airborne allergens and UV</a:t>
            </a:r>
          </a:p>
          <a:p>
            <a:r>
              <a:rPr lang="en-GB" dirty="0" smtClean="0"/>
              <a:t>The goals reflect the needs of the users and will result in a set of broad and customised products:</a:t>
            </a:r>
          </a:p>
          <a:p>
            <a:pPr lvl="1"/>
            <a:r>
              <a:rPr lang="en-GB" dirty="0" smtClean="0"/>
              <a:t>Air quality forecasts for regions and cities </a:t>
            </a:r>
          </a:p>
          <a:p>
            <a:pPr lvl="1"/>
            <a:r>
              <a:rPr lang="en-GB" dirty="0" smtClean="0"/>
              <a:t>Tailored regional and local air quality products for sports, tourism, traffic management, regional fire monitoring, and aeroallergen information</a:t>
            </a:r>
            <a:endParaRPr lang="en-GB"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en-GB" dirty="0" err="1" smtClean="0"/>
              <a:t>Pasodoble</a:t>
            </a:r>
            <a:r>
              <a:rPr lang="en-GB" dirty="0" smtClean="0"/>
              <a:t> </a:t>
            </a:r>
            <a:r>
              <a:rPr lang="en-GB" dirty="0" err="1" smtClean="0"/>
              <a:t>Airsheds</a:t>
            </a:r>
            <a:endParaRPr lang="en-GB" dirty="0"/>
          </a:p>
        </p:txBody>
      </p:sp>
      <p:sp>
        <p:nvSpPr>
          <p:cNvPr id="3" name="Segnaposto contenuto 2"/>
          <p:cNvSpPr>
            <a:spLocks noGrp="1"/>
          </p:cNvSpPr>
          <p:nvPr>
            <p:ph idx="1"/>
          </p:nvPr>
        </p:nvSpPr>
        <p:spPr>
          <a:xfrm>
            <a:off x="457200" y="1295400"/>
            <a:ext cx="8229600" cy="5157936"/>
          </a:xfrm>
        </p:spPr>
        <p:txBody>
          <a:bodyPr>
            <a:normAutofit/>
          </a:bodyPr>
          <a:lstStyle/>
          <a:p>
            <a:r>
              <a:rPr lang="en-GB" sz="2200" b="1" dirty="0" smtClean="0"/>
              <a:t>Copernicus Atmosphere Service </a:t>
            </a:r>
            <a:r>
              <a:rPr lang="en-GB" sz="2200" dirty="0" smtClean="0"/>
              <a:t>provides AQ analysis and forecast at a resolution of </a:t>
            </a:r>
            <a:r>
              <a:rPr lang="en-GB" sz="2200" b="1" dirty="0" smtClean="0"/>
              <a:t>15 km – 30 km</a:t>
            </a:r>
            <a:r>
              <a:rPr lang="en-GB" sz="2200" dirty="0" smtClean="0"/>
              <a:t> over Europe</a:t>
            </a:r>
          </a:p>
          <a:p>
            <a:endParaRPr lang="en-GB" sz="2200" b="1" dirty="0" smtClean="0"/>
          </a:p>
          <a:p>
            <a:r>
              <a:rPr lang="en-GB" sz="2200" b="1" dirty="0" err="1" smtClean="0"/>
              <a:t>Myair</a:t>
            </a:r>
            <a:r>
              <a:rPr lang="en-GB" sz="2200" dirty="0" smtClean="0"/>
              <a:t> regional, local </a:t>
            </a:r>
            <a:br>
              <a:rPr lang="en-GB" sz="2200" dirty="0" smtClean="0"/>
            </a:br>
            <a:r>
              <a:rPr lang="en-GB" sz="2200" dirty="0" smtClean="0"/>
              <a:t>and urban </a:t>
            </a:r>
            <a:r>
              <a:rPr lang="en-GB" sz="2200" b="1" dirty="0" smtClean="0"/>
              <a:t>downstream </a:t>
            </a:r>
            <a:br>
              <a:rPr lang="en-GB" sz="2200" b="1" dirty="0" smtClean="0"/>
            </a:br>
            <a:r>
              <a:rPr lang="en-GB" sz="2200" b="1" dirty="0" smtClean="0"/>
              <a:t>services </a:t>
            </a:r>
            <a:r>
              <a:rPr lang="en-GB" sz="2200" dirty="0" smtClean="0"/>
              <a:t>at resolution of </a:t>
            </a:r>
            <a:br>
              <a:rPr lang="en-GB" sz="2200" dirty="0" smtClean="0"/>
            </a:br>
            <a:r>
              <a:rPr lang="en-GB" sz="2200" b="1" dirty="0" smtClean="0"/>
              <a:t>1 km – 5 km</a:t>
            </a:r>
          </a:p>
          <a:p>
            <a:pPr>
              <a:buNone/>
            </a:pPr>
            <a:endParaRPr lang="en-GB" sz="2200" dirty="0" smtClean="0"/>
          </a:p>
          <a:p>
            <a:endParaRPr lang="en-GB" sz="2200" dirty="0" smtClean="0"/>
          </a:p>
          <a:p>
            <a:pPr>
              <a:buNone/>
            </a:pPr>
            <a:endParaRPr lang="en-GB" sz="2200" dirty="0" smtClean="0"/>
          </a:p>
          <a:p>
            <a:r>
              <a:rPr lang="en-GB" sz="2200" dirty="0" smtClean="0"/>
              <a:t>To bridge the gap, regional air quality forecasts with a resolution of </a:t>
            </a:r>
            <a:r>
              <a:rPr lang="en-GB" sz="2200" b="1" dirty="0" smtClean="0"/>
              <a:t>5 km – 7 km</a:t>
            </a:r>
            <a:r>
              <a:rPr lang="en-GB" sz="2200" dirty="0" smtClean="0"/>
              <a:t>, were established: </a:t>
            </a:r>
            <a:r>
              <a:rPr lang="en-GB" sz="2200" b="1" dirty="0" err="1" smtClean="0"/>
              <a:t>Pasodoble</a:t>
            </a:r>
            <a:r>
              <a:rPr lang="en-GB" sz="2200" b="1" dirty="0" smtClean="0"/>
              <a:t> </a:t>
            </a:r>
            <a:r>
              <a:rPr lang="en-GB" sz="2200" b="1" dirty="0" err="1" smtClean="0"/>
              <a:t>Airsheds</a:t>
            </a:r>
            <a:r>
              <a:rPr lang="en-GB" sz="2200" b="1" dirty="0" smtClean="0"/>
              <a:t> </a:t>
            </a:r>
          </a:p>
          <a:p>
            <a:pPr>
              <a:buNone/>
            </a:pPr>
            <a:endParaRPr lang="en-GB" sz="2200" b="1" dirty="0" smtClean="0"/>
          </a:p>
        </p:txBody>
      </p:sp>
      <p:pic>
        <p:nvPicPr>
          <p:cNvPr id="5" name="Grafik 4" descr="airshed_11.jpg"/>
          <p:cNvPicPr>
            <a:picLocks noChangeAspect="1"/>
          </p:cNvPicPr>
          <p:nvPr/>
        </p:nvPicPr>
        <p:blipFill>
          <a:blip r:embed="rId3" cstate="print"/>
          <a:stretch>
            <a:fillRect/>
          </a:stretch>
        </p:blipFill>
        <p:spPr>
          <a:xfrm>
            <a:off x="4067944" y="2201263"/>
            <a:ext cx="4680520" cy="2667897"/>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en-GB" dirty="0" err="1" smtClean="0"/>
              <a:t>Pasodoble</a:t>
            </a:r>
            <a:r>
              <a:rPr lang="en-GB" dirty="0" smtClean="0"/>
              <a:t> </a:t>
            </a:r>
            <a:r>
              <a:rPr lang="en-GB" dirty="0" err="1" smtClean="0"/>
              <a:t>Airsheds</a:t>
            </a:r>
            <a:endParaRPr lang="en-GB" dirty="0"/>
          </a:p>
        </p:txBody>
      </p:sp>
      <p:sp>
        <p:nvSpPr>
          <p:cNvPr id="3" name="Segnaposto contenuto 2"/>
          <p:cNvSpPr>
            <a:spLocks noGrp="1"/>
          </p:cNvSpPr>
          <p:nvPr>
            <p:ph idx="1"/>
          </p:nvPr>
        </p:nvSpPr>
        <p:spPr>
          <a:xfrm>
            <a:off x="457200" y="1295400"/>
            <a:ext cx="8229600" cy="5013920"/>
          </a:xfrm>
        </p:spPr>
        <p:txBody>
          <a:bodyPr>
            <a:normAutofit fontScale="85000" lnSpcReduction="20000"/>
          </a:bodyPr>
          <a:lstStyle/>
          <a:p>
            <a:pPr>
              <a:buNone/>
            </a:pPr>
            <a:r>
              <a:rPr lang="en-GB" sz="2600" dirty="0" err="1" smtClean="0"/>
              <a:t>Pasodoble</a:t>
            </a:r>
            <a:r>
              <a:rPr lang="en-GB" sz="2600" dirty="0" smtClean="0"/>
              <a:t> provides </a:t>
            </a:r>
            <a:r>
              <a:rPr lang="en-GB" sz="2600" b="1" dirty="0" smtClean="0"/>
              <a:t>five regional </a:t>
            </a:r>
            <a:r>
              <a:rPr lang="en-GB" sz="2600" b="1" dirty="0" err="1" smtClean="0"/>
              <a:t>airsheds</a:t>
            </a:r>
            <a:r>
              <a:rPr lang="en-GB" sz="2600" dirty="0" smtClean="0"/>
              <a:t>:</a:t>
            </a:r>
          </a:p>
          <a:p>
            <a:r>
              <a:rPr lang="en-GB" sz="2600" dirty="0" smtClean="0"/>
              <a:t>Central, Western and Southern Europe</a:t>
            </a:r>
          </a:p>
          <a:p>
            <a:pPr lvl="1"/>
            <a:r>
              <a:rPr lang="en-GB" sz="2200" dirty="0" smtClean="0"/>
              <a:t>EURAD-IM model</a:t>
            </a:r>
          </a:p>
          <a:p>
            <a:pPr lvl="1"/>
            <a:r>
              <a:rPr lang="en-GB" sz="2200" dirty="0" smtClean="0"/>
              <a:t>In-situ data and data from OMI, GOME-2, SCIAMACHY</a:t>
            </a:r>
          </a:p>
          <a:p>
            <a:r>
              <a:rPr lang="en-GB" sz="2600" dirty="0" smtClean="0"/>
              <a:t>Central and Southern Europe</a:t>
            </a:r>
          </a:p>
          <a:p>
            <a:pPr lvl="1"/>
            <a:r>
              <a:rPr lang="en-GB" sz="2200" dirty="0" err="1" smtClean="0"/>
              <a:t>Chimere</a:t>
            </a:r>
            <a:r>
              <a:rPr lang="en-GB" sz="2200" dirty="0" smtClean="0"/>
              <a:t> model</a:t>
            </a:r>
          </a:p>
          <a:p>
            <a:pPr lvl="1"/>
            <a:r>
              <a:rPr lang="en-GB" sz="2200" dirty="0" smtClean="0"/>
              <a:t>ACRI-ST IC-</a:t>
            </a:r>
            <a:r>
              <a:rPr lang="en-GB" sz="2200" dirty="0" err="1" smtClean="0"/>
              <a:t>Airshed</a:t>
            </a:r>
            <a:r>
              <a:rPr lang="en-GB" sz="2200" dirty="0" smtClean="0"/>
              <a:t> forecast system</a:t>
            </a:r>
          </a:p>
          <a:p>
            <a:r>
              <a:rPr lang="en-GB" sz="2600" dirty="0" smtClean="0"/>
              <a:t>Northern Europe</a:t>
            </a:r>
          </a:p>
          <a:p>
            <a:pPr lvl="1"/>
            <a:r>
              <a:rPr lang="en-GB" sz="2200" dirty="0" smtClean="0"/>
              <a:t>SILAM model</a:t>
            </a:r>
          </a:p>
          <a:p>
            <a:pPr lvl="1"/>
            <a:r>
              <a:rPr lang="en-GB" sz="2200" dirty="0" smtClean="0"/>
              <a:t>HIRLAM NWP </a:t>
            </a:r>
            <a:r>
              <a:rPr lang="en-GB" sz="2200" dirty="0" err="1" smtClean="0"/>
              <a:t>metereological</a:t>
            </a:r>
            <a:r>
              <a:rPr lang="en-GB" sz="2200" dirty="0" smtClean="0"/>
              <a:t> input</a:t>
            </a:r>
          </a:p>
          <a:p>
            <a:r>
              <a:rPr lang="en-GB" sz="2600" dirty="0" smtClean="0"/>
              <a:t>South-East Europe</a:t>
            </a:r>
          </a:p>
          <a:p>
            <a:pPr lvl="1"/>
            <a:r>
              <a:rPr lang="en-GB" sz="2200" dirty="0" err="1" smtClean="0"/>
              <a:t>CAMx</a:t>
            </a:r>
            <a:r>
              <a:rPr lang="en-GB" sz="2200" dirty="0" smtClean="0"/>
              <a:t> model</a:t>
            </a:r>
          </a:p>
          <a:p>
            <a:pPr lvl="1"/>
            <a:r>
              <a:rPr lang="en-GB" sz="2200" dirty="0" smtClean="0"/>
              <a:t>ACRI-ST IC-</a:t>
            </a:r>
            <a:r>
              <a:rPr lang="en-GB" sz="2200" dirty="0" err="1" smtClean="0"/>
              <a:t>Airshed</a:t>
            </a:r>
            <a:r>
              <a:rPr lang="en-GB" sz="2200" dirty="0" smtClean="0"/>
              <a:t> forecast system</a:t>
            </a:r>
          </a:p>
          <a:p>
            <a:r>
              <a:rPr lang="en-GB" sz="2600" dirty="0" smtClean="0"/>
              <a:t>Joint </a:t>
            </a:r>
            <a:r>
              <a:rPr lang="en-GB" sz="2600" dirty="0" err="1" smtClean="0"/>
              <a:t>Airshed</a:t>
            </a:r>
            <a:endParaRPr lang="en-GB" sz="2600" dirty="0" smtClean="0"/>
          </a:p>
          <a:p>
            <a:pPr lvl="1"/>
            <a:r>
              <a:rPr lang="en-GB" sz="2200" dirty="0" smtClean="0"/>
              <a:t>LOTOS-EUROS model</a:t>
            </a:r>
          </a:p>
          <a:p>
            <a:pPr lvl="1"/>
            <a:r>
              <a:rPr lang="en-GB" sz="2200" dirty="0" smtClean="0"/>
              <a:t>KNMI/RIVM/TNO IC-AIRSHED system</a:t>
            </a:r>
          </a:p>
        </p:txBody>
      </p:sp>
      <p:pic>
        <p:nvPicPr>
          <p:cNvPr id="6" name="Grafik 5" descr="airshed_5.jpg"/>
          <p:cNvPicPr>
            <a:picLocks noChangeAspect="1"/>
          </p:cNvPicPr>
          <p:nvPr/>
        </p:nvPicPr>
        <p:blipFill>
          <a:blip r:embed="rId3" cstate="print"/>
          <a:stretch>
            <a:fillRect/>
          </a:stretch>
        </p:blipFill>
        <p:spPr>
          <a:xfrm>
            <a:off x="5076056" y="2636912"/>
            <a:ext cx="3907748" cy="2878708"/>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err="1" smtClean="0"/>
              <a:t>obsAIRve</a:t>
            </a:r>
            <a:endParaRPr lang="en-GB" dirty="0"/>
          </a:p>
        </p:txBody>
      </p:sp>
      <p:pic>
        <p:nvPicPr>
          <p:cNvPr id="3" name="Picture 4" descr="N:\Projects\7632_Europe_obsAIRve\01_Documents\09_Working_Documents\Obsairve Logo\Obsairve_Logo_Small.jpg"/>
          <p:cNvPicPr>
            <a:picLocks noChangeAspect="1" noChangeArrowheads="1"/>
          </p:cNvPicPr>
          <p:nvPr/>
        </p:nvPicPr>
        <p:blipFill>
          <a:blip r:embed="rId3" cstate="print"/>
          <a:srcRect/>
          <a:stretch>
            <a:fillRect/>
          </a:stretch>
        </p:blipFill>
        <p:spPr bwMode="auto">
          <a:xfrm>
            <a:off x="6671227" y="586930"/>
            <a:ext cx="2005229" cy="8258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Overview</a:t>
            </a:r>
            <a:endParaRPr lang="en-GB" dirty="0"/>
          </a:p>
        </p:txBody>
      </p:sp>
      <p:sp>
        <p:nvSpPr>
          <p:cNvPr id="3" name="Segnaposto contenuto 2"/>
          <p:cNvSpPr>
            <a:spLocks noGrp="1"/>
          </p:cNvSpPr>
          <p:nvPr>
            <p:ph idx="1"/>
          </p:nvPr>
        </p:nvSpPr>
        <p:spPr/>
        <p:txBody>
          <a:bodyPr>
            <a:normAutofit/>
          </a:bodyPr>
          <a:lstStyle/>
          <a:p>
            <a:r>
              <a:rPr lang="en-GB" b="1" dirty="0" err="1" smtClean="0"/>
              <a:t>obsAIRve</a:t>
            </a:r>
            <a:r>
              <a:rPr lang="en-GB" dirty="0" smtClean="0"/>
              <a:t> is an EU-funded </a:t>
            </a:r>
            <a:br>
              <a:rPr lang="en-GB" dirty="0" smtClean="0"/>
            </a:br>
            <a:r>
              <a:rPr lang="en-GB" b="1" dirty="0" smtClean="0"/>
              <a:t>Copernicus pilot downstream service </a:t>
            </a:r>
          </a:p>
          <a:p>
            <a:r>
              <a:rPr lang="en-GB" dirty="0" smtClean="0"/>
              <a:t>Integrates scientific air quality data from different data sources</a:t>
            </a:r>
          </a:p>
          <a:p>
            <a:r>
              <a:rPr lang="en-GB" dirty="0" smtClean="0"/>
              <a:t>Through </a:t>
            </a:r>
            <a:r>
              <a:rPr lang="en-GB" b="1" dirty="0" smtClean="0"/>
              <a:t>obsAIRve</a:t>
            </a:r>
            <a:r>
              <a:rPr lang="en-GB" dirty="0" smtClean="0"/>
              <a:t>, European citizens will benefit from air quality monitoring networks and air quality modelling</a:t>
            </a:r>
          </a:p>
          <a:p>
            <a:r>
              <a:rPr lang="en-GB" dirty="0" smtClean="0"/>
              <a:t>Additionally, </a:t>
            </a:r>
            <a:r>
              <a:rPr lang="en-GB" b="1" dirty="0" smtClean="0"/>
              <a:t>obsAIRve </a:t>
            </a:r>
            <a:r>
              <a:rPr lang="en-GB" dirty="0" smtClean="0"/>
              <a:t>has conducted an ideas competition to raise public awareness</a:t>
            </a:r>
            <a:endParaRPr lang="en-GB" dirty="0"/>
          </a:p>
        </p:txBody>
      </p:sp>
      <p:pic>
        <p:nvPicPr>
          <p:cNvPr id="4" name="Picture 4" descr="N:\Projects\7632_Europe_obsAIRve\01_Documents\09_Working_Documents\Obsairve Logo\Obsairve_Logo_Small.jpg"/>
          <p:cNvPicPr>
            <a:picLocks noChangeAspect="1" noChangeArrowheads="1"/>
          </p:cNvPicPr>
          <p:nvPr/>
        </p:nvPicPr>
        <p:blipFill>
          <a:blip r:embed="rId3" cstate="print"/>
          <a:srcRect/>
          <a:stretch>
            <a:fillRect/>
          </a:stretch>
        </p:blipFill>
        <p:spPr bwMode="auto">
          <a:xfrm>
            <a:off x="6876256" y="1196752"/>
            <a:ext cx="1573181" cy="6479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en-GB" smtClean="0"/>
              <a:t>obsAIRve Objectives</a:t>
            </a:r>
            <a:endParaRPr lang="en-GB"/>
          </a:p>
        </p:txBody>
      </p:sp>
      <p:sp>
        <p:nvSpPr>
          <p:cNvPr id="4" name="Segnaposto contenuto 3"/>
          <p:cNvSpPr>
            <a:spLocks noGrp="1"/>
          </p:cNvSpPr>
          <p:nvPr>
            <p:ph idx="1"/>
          </p:nvPr>
        </p:nvSpPr>
        <p:spPr/>
        <p:txBody>
          <a:bodyPr>
            <a:normAutofit/>
          </a:bodyPr>
          <a:lstStyle/>
          <a:p>
            <a:r>
              <a:rPr lang="en-GB" b="1" dirty="0" err="1" smtClean="0"/>
              <a:t>obsAIRve</a:t>
            </a:r>
            <a:r>
              <a:rPr lang="en-GB" dirty="0" smtClean="0"/>
              <a:t> aims to provide air </a:t>
            </a:r>
            <a:r>
              <a:rPr lang="en-GB" dirty="0"/>
              <a:t>quality </a:t>
            </a:r>
            <a:r>
              <a:rPr lang="en-GB" dirty="0" smtClean="0"/>
              <a:t/>
            </a:r>
            <a:br>
              <a:rPr lang="en-GB" dirty="0" smtClean="0"/>
            </a:br>
            <a:r>
              <a:rPr lang="en-GB" dirty="0" smtClean="0"/>
              <a:t>information </a:t>
            </a:r>
            <a:r>
              <a:rPr lang="en-GB" dirty="0"/>
              <a:t>for </a:t>
            </a:r>
            <a:r>
              <a:rPr lang="en-GB" dirty="0" smtClean="0"/>
              <a:t>European citizens – available as </a:t>
            </a:r>
            <a:r>
              <a:rPr lang="en-GB" dirty="0" smtClean="0">
                <a:solidFill>
                  <a:schemeClr val="tx2">
                    <a:lumMod val="60000"/>
                    <a:lumOff val="40000"/>
                  </a:schemeClr>
                </a:solidFill>
              </a:rPr>
              <a:t>web-based</a:t>
            </a:r>
            <a:r>
              <a:rPr lang="en-GB" dirty="0" smtClean="0"/>
              <a:t> air quality service and </a:t>
            </a:r>
            <a:r>
              <a:rPr lang="en-GB" dirty="0" smtClean="0">
                <a:solidFill>
                  <a:schemeClr val="tx2">
                    <a:lumMod val="60000"/>
                    <a:lumOff val="40000"/>
                  </a:schemeClr>
                </a:solidFill>
              </a:rPr>
              <a:t>smartphone apps</a:t>
            </a:r>
          </a:p>
          <a:p>
            <a:r>
              <a:rPr lang="en-GB" b="1" dirty="0" err="1" smtClean="0"/>
              <a:t>obsAIRve</a:t>
            </a:r>
            <a:r>
              <a:rPr lang="en-GB" dirty="0" smtClean="0"/>
              <a:t> converts complex scientific results from EU research projects into easy-to-understand services for European citizens </a:t>
            </a:r>
          </a:p>
          <a:p>
            <a:r>
              <a:rPr lang="en-GB" dirty="0" smtClean="0"/>
              <a:t>Designed to explore market opportunities </a:t>
            </a:r>
          </a:p>
          <a:p>
            <a:r>
              <a:rPr lang="en-GB" dirty="0" smtClean="0"/>
              <a:t>Considers air pollutants of </a:t>
            </a:r>
            <a:r>
              <a:rPr lang="en-GB" b="1" dirty="0" smtClean="0"/>
              <a:t>primary concern</a:t>
            </a:r>
            <a:r>
              <a:rPr lang="en-GB" dirty="0" smtClean="0"/>
              <a:t>: Ozone, NO</a:t>
            </a:r>
            <a:r>
              <a:rPr lang="en-GB" baseline="-25000" dirty="0" smtClean="0"/>
              <a:t>2</a:t>
            </a:r>
            <a:r>
              <a:rPr lang="en-GB" dirty="0" smtClean="0"/>
              <a:t> and fine particles</a:t>
            </a:r>
            <a:endParaRPr lang="en-GB" dirty="0"/>
          </a:p>
        </p:txBody>
      </p:sp>
      <p:pic>
        <p:nvPicPr>
          <p:cNvPr id="5" name="Picture 4" descr="N:\Projects\7632_Europe_obsAIRve\01_Documents\09_Working_Documents\Obsairve Logo\Obsairve_Logo_Small.jpg"/>
          <p:cNvPicPr>
            <a:picLocks noChangeAspect="1" noChangeArrowheads="1"/>
          </p:cNvPicPr>
          <p:nvPr/>
        </p:nvPicPr>
        <p:blipFill>
          <a:blip r:embed="rId3" cstate="print"/>
          <a:srcRect/>
          <a:stretch>
            <a:fillRect/>
          </a:stretch>
        </p:blipFill>
        <p:spPr bwMode="auto">
          <a:xfrm>
            <a:off x="6876256" y="1196752"/>
            <a:ext cx="1573181" cy="6479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About obsAIRve</a:t>
            </a:r>
            <a:endParaRPr lang="en-GB" dirty="0"/>
          </a:p>
        </p:txBody>
      </p:sp>
      <p:sp>
        <p:nvSpPr>
          <p:cNvPr id="3" name="Segnaposto contenuto 2"/>
          <p:cNvSpPr>
            <a:spLocks noGrp="1"/>
          </p:cNvSpPr>
          <p:nvPr>
            <p:ph idx="1"/>
          </p:nvPr>
        </p:nvSpPr>
        <p:spPr/>
        <p:txBody>
          <a:bodyPr>
            <a:normAutofit fontScale="85000" lnSpcReduction="20000"/>
          </a:bodyPr>
          <a:lstStyle/>
          <a:p>
            <a:r>
              <a:rPr lang="en-US" dirty="0" smtClean="0"/>
              <a:t>Funded by </a:t>
            </a:r>
            <a:r>
              <a:rPr lang="en-US" b="1" dirty="0" smtClean="0"/>
              <a:t>DG Enterprise &amp; Industry</a:t>
            </a:r>
          </a:p>
          <a:p>
            <a:r>
              <a:rPr lang="en-US" dirty="0" smtClean="0"/>
              <a:t>Project lead: </a:t>
            </a:r>
            <a:r>
              <a:rPr lang="en-US" b="1" dirty="0" smtClean="0"/>
              <a:t>GAF AG</a:t>
            </a:r>
          </a:p>
          <a:p>
            <a:r>
              <a:rPr lang="en-US" dirty="0" smtClean="0"/>
              <a:t>Consortium partners: </a:t>
            </a:r>
          </a:p>
          <a:p>
            <a:pPr lvl="1"/>
            <a:r>
              <a:rPr lang="en-US" dirty="0" smtClean="0"/>
              <a:t>T-Systems</a:t>
            </a:r>
          </a:p>
          <a:p>
            <a:pPr lvl="1"/>
            <a:r>
              <a:rPr lang="en-US" dirty="0" smtClean="0"/>
              <a:t>DLR</a:t>
            </a:r>
          </a:p>
          <a:p>
            <a:pPr lvl="1"/>
            <a:r>
              <a:rPr lang="en-US" dirty="0" smtClean="0"/>
              <a:t>Environment Agency Austria</a:t>
            </a:r>
          </a:p>
          <a:p>
            <a:r>
              <a:rPr lang="en-US" dirty="0" smtClean="0"/>
              <a:t>Strong </a:t>
            </a:r>
            <a:r>
              <a:rPr lang="en-US" dirty="0"/>
              <a:t>P</a:t>
            </a:r>
            <a:r>
              <a:rPr lang="en-US" dirty="0" smtClean="0"/>
              <a:t>an-European network:</a:t>
            </a:r>
          </a:p>
          <a:p>
            <a:pPr lvl="1"/>
            <a:r>
              <a:rPr lang="en-US" b="1" dirty="0" smtClean="0"/>
              <a:t>European Institutions and European projects </a:t>
            </a:r>
            <a:r>
              <a:rPr lang="en-US" dirty="0" smtClean="0"/>
              <a:t>(EEA, MACC, </a:t>
            </a:r>
            <a:r>
              <a:rPr lang="en-US" dirty="0" err="1" smtClean="0"/>
              <a:t>Pasodoble</a:t>
            </a:r>
            <a:r>
              <a:rPr lang="en-US" dirty="0" smtClean="0"/>
              <a:t>)</a:t>
            </a:r>
          </a:p>
          <a:p>
            <a:pPr lvl="1"/>
            <a:r>
              <a:rPr lang="en-US" b="1" dirty="0" smtClean="0"/>
              <a:t>Scientific </a:t>
            </a:r>
            <a:r>
              <a:rPr lang="en-US" b="1" dirty="0" err="1" smtClean="0"/>
              <a:t>organisations</a:t>
            </a:r>
            <a:r>
              <a:rPr lang="en-US" b="1" dirty="0" smtClean="0"/>
              <a:t> </a:t>
            </a:r>
            <a:r>
              <a:rPr lang="en-US" dirty="0" smtClean="0"/>
              <a:t>(German Aerospace Center, Universities)</a:t>
            </a:r>
          </a:p>
          <a:p>
            <a:pPr lvl="1"/>
            <a:r>
              <a:rPr lang="en-US" b="1" dirty="0" smtClean="0"/>
              <a:t>Regional LMOs </a:t>
            </a:r>
            <a:r>
              <a:rPr lang="en-US" dirty="0" smtClean="0"/>
              <a:t>(Airparif, DCMR, EGMASA)</a:t>
            </a:r>
          </a:p>
          <a:p>
            <a:pPr lvl="1"/>
            <a:r>
              <a:rPr lang="en-US" b="1" dirty="0" smtClean="0"/>
              <a:t>Municipalities</a:t>
            </a:r>
            <a:r>
              <a:rPr lang="en-US" dirty="0" smtClean="0"/>
              <a:t> (Vienna, Paris, Frankfurt, Rome, Sofia)</a:t>
            </a:r>
          </a:p>
          <a:p>
            <a:pPr lvl="1"/>
            <a:r>
              <a:rPr lang="en-US" b="1" dirty="0" smtClean="0"/>
              <a:t>Commercial </a:t>
            </a:r>
            <a:r>
              <a:rPr lang="en-US" b="1" dirty="0" err="1" smtClean="0"/>
              <a:t>organisations</a:t>
            </a:r>
            <a:r>
              <a:rPr lang="en-US" b="1" dirty="0" smtClean="0"/>
              <a:t> </a:t>
            </a:r>
            <a:r>
              <a:rPr lang="en-US" dirty="0" smtClean="0"/>
              <a:t>(Weather services, telecommunication providers, broadcasting services)</a:t>
            </a:r>
          </a:p>
          <a:p>
            <a:r>
              <a:rPr lang="en-US" dirty="0" smtClean="0"/>
              <a:t>Project duration: 01/2011 – 12/2013</a:t>
            </a:r>
          </a:p>
          <a:p>
            <a:pPr lvl="1"/>
            <a:endParaRPr lang="en-US" dirty="0" smtClean="0">
              <a:latin typeface="Franklin Gothic Book" pitchFamily="34" charset="0"/>
            </a:endParaRPr>
          </a:p>
          <a:p>
            <a:pPr lvl="0"/>
            <a:endParaRPr lang="en-GB" dirty="0"/>
          </a:p>
        </p:txBody>
      </p:sp>
      <p:pic>
        <p:nvPicPr>
          <p:cNvPr id="4" name="Grafik 4" descr="obsairve_kinder_l.jpg"/>
          <p:cNvPicPr>
            <a:picLocks noChangeAspect="1"/>
          </p:cNvPicPr>
          <p:nvPr/>
        </p:nvPicPr>
        <p:blipFill>
          <a:blip r:embed="rId3" cstate="print"/>
          <a:srcRect/>
          <a:stretch>
            <a:fillRect/>
          </a:stretch>
        </p:blipFill>
        <p:spPr bwMode="auto">
          <a:xfrm>
            <a:off x="5004048" y="1700808"/>
            <a:ext cx="3217862" cy="1822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en-GB" dirty="0" smtClean="0"/>
              <a:t>obsAIRve data providers</a:t>
            </a:r>
            <a:endParaRPr lang="en-GB" dirty="0"/>
          </a:p>
        </p:txBody>
      </p:sp>
      <p:sp>
        <p:nvSpPr>
          <p:cNvPr id="4" name="Segnaposto contenuto 3"/>
          <p:cNvSpPr>
            <a:spLocks noGrp="1"/>
          </p:cNvSpPr>
          <p:nvPr>
            <p:ph idx="1"/>
          </p:nvPr>
        </p:nvSpPr>
        <p:spPr/>
        <p:txBody>
          <a:bodyPr>
            <a:normAutofit fontScale="92500" lnSpcReduction="10000"/>
          </a:bodyPr>
          <a:lstStyle/>
          <a:p>
            <a:r>
              <a:rPr lang="en-GB" dirty="0" smtClean="0"/>
              <a:t>obsAIRve integrates AQ forecasts and observations from </a:t>
            </a:r>
            <a:r>
              <a:rPr lang="en-GB" b="1" dirty="0" smtClean="0"/>
              <a:t>several scientific networks and projects</a:t>
            </a:r>
            <a:r>
              <a:rPr lang="en-GB" dirty="0" smtClean="0"/>
              <a:t>:</a:t>
            </a:r>
          </a:p>
          <a:p>
            <a:r>
              <a:rPr lang="en-GB" dirty="0" smtClean="0"/>
              <a:t>Forecasts </a:t>
            </a:r>
          </a:p>
          <a:p>
            <a:pPr lvl="1"/>
            <a:r>
              <a:rPr lang="en-GB" dirty="0" smtClean="0"/>
              <a:t>Copernicus Core Service: </a:t>
            </a:r>
            <a:br>
              <a:rPr lang="en-GB" dirty="0" smtClean="0"/>
            </a:br>
            <a:r>
              <a:rPr lang="en-GB" b="1" dirty="0" smtClean="0"/>
              <a:t>MACC II </a:t>
            </a:r>
            <a:r>
              <a:rPr lang="en-GB" dirty="0" smtClean="0"/>
              <a:t>Ensemble Model </a:t>
            </a:r>
            <a:br>
              <a:rPr lang="en-GB" dirty="0" smtClean="0"/>
            </a:br>
            <a:r>
              <a:rPr lang="en-GB" dirty="0" smtClean="0"/>
              <a:t>(European-wide coverage)</a:t>
            </a:r>
          </a:p>
          <a:p>
            <a:pPr lvl="1"/>
            <a:r>
              <a:rPr lang="en-GB" b="1" dirty="0" err="1" smtClean="0"/>
              <a:t>Pasodoble</a:t>
            </a:r>
            <a:r>
              <a:rPr lang="en-GB" dirty="0" smtClean="0"/>
              <a:t> </a:t>
            </a:r>
            <a:r>
              <a:rPr lang="en-GB" dirty="0" err="1" smtClean="0"/>
              <a:t>Airshed</a:t>
            </a:r>
            <a:r>
              <a:rPr lang="en-GB" dirty="0" smtClean="0"/>
              <a:t> </a:t>
            </a:r>
            <a:r>
              <a:rPr lang="en-GB" dirty="0" err="1" smtClean="0"/>
              <a:t>Blackforest</a:t>
            </a:r>
            <a:r>
              <a:rPr lang="en-GB" dirty="0" smtClean="0"/>
              <a:t> Region</a:t>
            </a:r>
          </a:p>
          <a:p>
            <a:pPr lvl="1"/>
            <a:r>
              <a:rPr lang="en-GB" b="1" dirty="0" err="1" smtClean="0"/>
              <a:t>Pasodoble</a:t>
            </a:r>
            <a:r>
              <a:rPr lang="en-GB" dirty="0" smtClean="0"/>
              <a:t> </a:t>
            </a:r>
            <a:r>
              <a:rPr lang="en-GB" dirty="0" err="1" smtClean="0"/>
              <a:t>Airshed</a:t>
            </a:r>
            <a:r>
              <a:rPr lang="en-GB" dirty="0" smtClean="0"/>
              <a:t> TNO KNMI (scheduled)</a:t>
            </a:r>
          </a:p>
          <a:p>
            <a:r>
              <a:rPr lang="en-GB" dirty="0" smtClean="0"/>
              <a:t>Observations (in-situ data)</a:t>
            </a:r>
          </a:p>
          <a:p>
            <a:pPr lvl="1"/>
            <a:r>
              <a:rPr lang="en-GB" dirty="0" smtClean="0"/>
              <a:t>Current measurements (station data) from European national environment agencies, bundled by </a:t>
            </a:r>
            <a:r>
              <a:rPr lang="en-GB" b="1" dirty="0" smtClean="0"/>
              <a:t>EEA</a:t>
            </a:r>
            <a:endParaRPr lang="en-GB" dirty="0" smtClean="0"/>
          </a:p>
          <a:p>
            <a:pPr lvl="1"/>
            <a:r>
              <a:rPr lang="en-GB" dirty="0" smtClean="0"/>
              <a:t>Background / Traffic indices for main European cities (</a:t>
            </a:r>
            <a:r>
              <a:rPr lang="en-GB" b="1" dirty="0" smtClean="0"/>
              <a:t>Citeair </a:t>
            </a:r>
            <a:r>
              <a:rPr lang="en-GB" dirty="0" smtClean="0"/>
              <a:t>project, bundled by Airparif)</a:t>
            </a:r>
          </a:p>
          <a:p>
            <a:pPr lvl="1"/>
            <a:endParaRPr lang="en-GB" dirty="0" smtClean="0"/>
          </a:p>
          <a:p>
            <a:endParaRPr lang="en-GB" dirty="0"/>
          </a:p>
        </p:txBody>
      </p:sp>
      <p:pic>
        <p:nvPicPr>
          <p:cNvPr id="6" name="Grafik 5" descr="DataProviders.jpg"/>
          <p:cNvPicPr>
            <a:picLocks noChangeAspect="1"/>
          </p:cNvPicPr>
          <p:nvPr/>
        </p:nvPicPr>
        <p:blipFill>
          <a:blip r:embed="rId3" cstate="print"/>
          <a:stretch>
            <a:fillRect/>
          </a:stretch>
        </p:blipFill>
        <p:spPr>
          <a:xfrm>
            <a:off x="5553109" y="2132856"/>
            <a:ext cx="3195355" cy="108012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smtClean="0"/>
              <a:t>The Air </a:t>
            </a:r>
            <a:r>
              <a:rPr lang="en-GB" dirty="0" smtClean="0"/>
              <a:t>Quality</a:t>
            </a:r>
            <a:r>
              <a:rPr lang="it-IT" dirty="0" smtClean="0"/>
              <a:t> </a:t>
            </a:r>
            <a:r>
              <a:rPr lang="it-IT" dirty="0"/>
              <a:t>S</a:t>
            </a:r>
            <a:r>
              <a:rPr lang="it-IT" dirty="0" smtClean="0"/>
              <a:t>ervice</a:t>
            </a:r>
            <a:endParaRPr lang="en-GB" dirty="0"/>
          </a:p>
        </p:txBody>
      </p:sp>
      <p:sp>
        <p:nvSpPr>
          <p:cNvPr id="6" name="Segnaposto contenuto 5"/>
          <p:cNvSpPr>
            <a:spLocks noGrp="1"/>
          </p:cNvSpPr>
          <p:nvPr>
            <p:ph idx="1"/>
          </p:nvPr>
        </p:nvSpPr>
        <p:spPr>
          <a:xfrm>
            <a:off x="457200" y="1295400"/>
            <a:ext cx="8229600" cy="5085928"/>
          </a:xfrm>
        </p:spPr>
        <p:txBody>
          <a:bodyPr bIns="0">
            <a:normAutofit fontScale="92500"/>
          </a:bodyPr>
          <a:lstStyle/>
          <a:p>
            <a:r>
              <a:rPr lang="en-GB" sz="2400" b="1" dirty="0" smtClean="0"/>
              <a:t>Air Quality &amp; Atmospheric Composition Air quality </a:t>
            </a:r>
            <a:r>
              <a:rPr lang="en-GB" sz="2400" dirty="0" smtClean="0"/>
              <a:t>is defined as </a:t>
            </a:r>
            <a:r>
              <a:rPr lang="en-GB" sz="2400" i="1" dirty="0" smtClean="0"/>
              <a:t>“The quality of the air that one directly breathes at the surface”</a:t>
            </a:r>
            <a:r>
              <a:rPr lang="en-GB" sz="2400" b="1" dirty="0" smtClean="0"/>
              <a:t> </a:t>
            </a:r>
          </a:p>
          <a:p>
            <a:pPr lvl="1"/>
            <a:r>
              <a:rPr lang="en-GB" sz="2000" b="1" dirty="0" smtClean="0"/>
              <a:t>Small scale: </a:t>
            </a:r>
            <a:r>
              <a:rPr lang="en-GB" sz="2000" dirty="0" smtClean="0"/>
              <a:t>Health conditions – respiratory disease</a:t>
            </a:r>
          </a:p>
          <a:p>
            <a:pPr lvl="1"/>
            <a:r>
              <a:rPr lang="en-GB" sz="2000" b="1" dirty="0" smtClean="0"/>
              <a:t>Large scale: </a:t>
            </a:r>
            <a:r>
              <a:rPr lang="en-GB" sz="2000" dirty="0" smtClean="0"/>
              <a:t>Desert dust plumes, transportation of atmospheric pollutants and ash plumes from volcanic eruptions, but also variations and long-term changes in the background concentrations of trace components</a:t>
            </a:r>
          </a:p>
          <a:p>
            <a:r>
              <a:rPr lang="en-GB" sz="2400" b="1" dirty="0" smtClean="0"/>
              <a:t>MACC-II </a:t>
            </a:r>
            <a:r>
              <a:rPr lang="en-GB" sz="2400" dirty="0" smtClean="0"/>
              <a:t>uses a comprehensive global monitoring and forecasting system that estimates the state of the atmosphere on a daily basis, combining information from models and observations and provides a daily 5-day forecast</a:t>
            </a:r>
          </a:p>
          <a:p>
            <a:r>
              <a:rPr lang="en-GB" sz="2400" b="1" dirty="0" smtClean="0"/>
              <a:t>MACC-II</a:t>
            </a:r>
            <a:r>
              <a:rPr lang="en-GB" sz="2400" dirty="0" smtClean="0"/>
              <a:t> provides the boundary conditions for an ensemble of more detailed regional air quality models </a:t>
            </a:r>
            <a:r>
              <a:rPr lang="en-GB" sz="2400" dirty="0" smtClean="0">
                <a:sym typeface="Wingdings" pitchFamily="2" charset="2"/>
              </a:rPr>
              <a:t> </a:t>
            </a:r>
            <a:r>
              <a:rPr lang="en-GB" sz="2400" dirty="0" smtClean="0"/>
              <a:t>used to zoom in on the European domain </a:t>
            </a:r>
            <a:r>
              <a:rPr lang="en-GB" sz="2400" dirty="0" smtClean="0">
                <a:sym typeface="Wingdings" pitchFamily="2" charset="2"/>
              </a:rPr>
              <a:t> </a:t>
            </a:r>
            <a:r>
              <a:rPr lang="en-GB" sz="2400" dirty="0" smtClean="0"/>
              <a:t>produce 4-day forecasts of air quality</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en-GB" sz="3000" dirty="0" smtClean="0"/>
              <a:t>obsAIRve Air Quality Service</a:t>
            </a:r>
            <a:endParaRPr lang="en-GB" sz="3000" dirty="0"/>
          </a:p>
        </p:txBody>
      </p:sp>
      <p:pic>
        <p:nvPicPr>
          <p:cNvPr id="8" name="Picture 8"/>
          <p:cNvPicPr>
            <a:picLocks noChangeAspect="1" noChangeArrowheads="1"/>
          </p:cNvPicPr>
          <p:nvPr/>
        </p:nvPicPr>
        <p:blipFill>
          <a:blip r:embed="rId3" cstate="print"/>
          <a:srcRect/>
          <a:stretch>
            <a:fillRect/>
          </a:stretch>
        </p:blipFill>
        <p:spPr>
          <a:xfrm>
            <a:off x="1016323" y="1292757"/>
            <a:ext cx="7084069" cy="5016563"/>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en-GB" sz="3000" dirty="0" smtClean="0"/>
              <a:t>obsAIRve Air Quality Service</a:t>
            </a:r>
            <a:endParaRPr lang="en-GB" sz="3000" dirty="0"/>
          </a:p>
        </p:txBody>
      </p:sp>
      <p:sp>
        <p:nvSpPr>
          <p:cNvPr id="4" name="Segnaposto contenuto 3"/>
          <p:cNvSpPr>
            <a:spLocks noGrp="1"/>
          </p:cNvSpPr>
          <p:nvPr>
            <p:ph idx="1"/>
          </p:nvPr>
        </p:nvSpPr>
        <p:spPr/>
        <p:txBody>
          <a:bodyPr>
            <a:normAutofit/>
          </a:bodyPr>
          <a:lstStyle/>
          <a:p>
            <a:r>
              <a:rPr lang="en-GB" sz="2400" dirty="0" smtClean="0"/>
              <a:t>obsAIRve provides an </a:t>
            </a:r>
            <a:br>
              <a:rPr lang="en-GB" sz="2400" dirty="0" smtClean="0"/>
            </a:br>
            <a:r>
              <a:rPr lang="en-GB" sz="2400" b="1" dirty="0" smtClean="0"/>
              <a:t>easy comprehensible AQ information product</a:t>
            </a:r>
            <a:r>
              <a:rPr lang="en-GB" sz="2400" dirty="0" smtClean="0"/>
              <a:t>:</a:t>
            </a:r>
          </a:p>
          <a:p>
            <a:pPr>
              <a:buNone/>
            </a:pPr>
            <a:r>
              <a:rPr lang="en-GB" sz="2400" dirty="0" smtClean="0"/>
              <a:t>	Heterogeneous AQ data are combined into one service</a:t>
            </a:r>
          </a:p>
          <a:p>
            <a:r>
              <a:rPr lang="en-GB" sz="2400" dirty="0" smtClean="0"/>
              <a:t>Two types of information: Scientific </a:t>
            </a:r>
            <a:r>
              <a:rPr lang="en-GB" sz="2400" b="1" dirty="0" smtClean="0"/>
              <a:t>forecasts</a:t>
            </a:r>
            <a:r>
              <a:rPr lang="en-GB" sz="2400" dirty="0" smtClean="0"/>
              <a:t> (models) and </a:t>
            </a:r>
            <a:r>
              <a:rPr lang="en-GB" sz="2400" b="1" dirty="0" smtClean="0"/>
              <a:t>observations</a:t>
            </a:r>
            <a:r>
              <a:rPr lang="en-GB" sz="2400" dirty="0" smtClean="0"/>
              <a:t> (measurements)</a:t>
            </a:r>
          </a:p>
          <a:p>
            <a:endParaRPr lang="en-GB" sz="2400" dirty="0" smtClean="0"/>
          </a:p>
          <a:p>
            <a:r>
              <a:rPr lang="en-GB" sz="2400" dirty="0" smtClean="0"/>
              <a:t>All air quality data is converted into a single index: the </a:t>
            </a:r>
            <a:r>
              <a:rPr lang="en-GB" sz="2400" b="1" dirty="0" smtClean="0"/>
              <a:t>Common Air Quality Index </a:t>
            </a:r>
            <a:r>
              <a:rPr lang="en-GB" sz="2400" dirty="0" smtClean="0"/>
              <a:t>(</a:t>
            </a:r>
            <a:r>
              <a:rPr lang="en-GB" sz="2400" b="1" dirty="0" smtClean="0"/>
              <a:t>CAQI</a:t>
            </a:r>
            <a:r>
              <a:rPr lang="en-GB" sz="2400" dirty="0" smtClean="0"/>
              <a:t>)</a:t>
            </a:r>
          </a:p>
          <a:p>
            <a:r>
              <a:rPr lang="en-GB" sz="2400" dirty="0" err="1" smtClean="0"/>
              <a:t>Vizualisation</a:t>
            </a:r>
            <a:r>
              <a:rPr lang="en-GB" sz="2400" dirty="0" smtClean="0"/>
              <a:t> of CAQI is colour coded</a:t>
            </a:r>
            <a:endParaRPr lang="en-GB" sz="2400" dirty="0"/>
          </a:p>
        </p:txBody>
      </p:sp>
      <p:pic>
        <p:nvPicPr>
          <p:cNvPr id="5" name="Picture 4" descr="N:\Projects\7632_Europe_obsAIRve\01_Documents\09_Working_Documents\Obsairve Logo\Obsairve_Logo_Small.jpg"/>
          <p:cNvPicPr>
            <a:picLocks noChangeAspect="1" noChangeArrowheads="1"/>
          </p:cNvPicPr>
          <p:nvPr/>
        </p:nvPicPr>
        <p:blipFill>
          <a:blip r:embed="rId3" cstate="print"/>
          <a:srcRect/>
          <a:stretch>
            <a:fillRect/>
          </a:stretch>
        </p:blipFill>
        <p:spPr bwMode="auto">
          <a:xfrm>
            <a:off x="6876256" y="1196752"/>
            <a:ext cx="1573181" cy="647909"/>
          </a:xfrm>
          <a:prstGeom prst="rect">
            <a:avLst/>
          </a:prstGeom>
          <a:noFill/>
          <a:ln w="9525">
            <a:noFill/>
            <a:miter lim="800000"/>
            <a:headEnd/>
            <a:tailEnd/>
          </a:ln>
        </p:spPr>
      </p:pic>
      <p:pic>
        <p:nvPicPr>
          <p:cNvPr id="6" name="Grafik 5" descr="CAQIColourScale"/>
          <p:cNvPicPr/>
          <p:nvPr/>
        </p:nvPicPr>
        <p:blipFill>
          <a:blip r:embed="rId4" cstate="print"/>
          <a:srcRect/>
          <a:stretch>
            <a:fillRect/>
          </a:stretch>
        </p:blipFill>
        <p:spPr bwMode="auto">
          <a:xfrm>
            <a:off x="1691680" y="5363924"/>
            <a:ext cx="5876925" cy="247650"/>
          </a:xfrm>
          <a:prstGeom prst="rect">
            <a:avLst/>
          </a:prstGeom>
          <a:noFill/>
          <a:ln w="9525">
            <a:noFill/>
            <a:miter lim="800000"/>
            <a:headEnd/>
            <a:tailEnd/>
          </a:ln>
        </p:spPr>
      </p:pic>
      <p:sp>
        <p:nvSpPr>
          <p:cNvPr id="7" name="Textfeld 6"/>
          <p:cNvSpPr txBox="1"/>
          <p:nvPr/>
        </p:nvSpPr>
        <p:spPr>
          <a:xfrm>
            <a:off x="3477231" y="5651956"/>
            <a:ext cx="2246897" cy="369332"/>
          </a:xfrm>
          <a:prstGeom prst="rect">
            <a:avLst/>
          </a:prstGeom>
          <a:noFill/>
        </p:spPr>
        <p:txBody>
          <a:bodyPr wrap="none" rtlCol="0">
            <a:spAutoFit/>
          </a:bodyPr>
          <a:lstStyle/>
          <a:p>
            <a:r>
              <a:rPr lang="de-DE" b="1" dirty="0" smtClean="0"/>
              <a:t>CAQI 100 </a:t>
            </a:r>
            <a:r>
              <a:rPr lang="de-DE" b="1" dirty="0" err="1" smtClean="0"/>
              <a:t>colour</a:t>
            </a:r>
            <a:r>
              <a:rPr lang="de-DE" b="1" dirty="0" smtClean="0"/>
              <a:t> </a:t>
            </a:r>
            <a:r>
              <a:rPr lang="de-DE" b="1" dirty="0" err="1" smtClean="0"/>
              <a:t>scale</a:t>
            </a:r>
            <a:endParaRPr lang="de-DE" b="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200" dirty="0" smtClean="0"/>
              <a:t>obsAIRve </a:t>
            </a:r>
            <a:r>
              <a:rPr lang="it-IT" sz="3200" dirty="0"/>
              <a:t>C</a:t>
            </a:r>
            <a:r>
              <a:rPr lang="it-IT" sz="3200" dirty="0" smtClean="0"/>
              <a:t>ommunication </a:t>
            </a:r>
            <a:r>
              <a:rPr lang="it-IT" sz="3200" dirty="0"/>
              <a:t>C</a:t>
            </a:r>
            <a:r>
              <a:rPr lang="it-IT" sz="3200" dirty="0" smtClean="0"/>
              <a:t>hannels</a:t>
            </a:r>
            <a:endParaRPr lang="en-GB" sz="3200" dirty="0"/>
          </a:p>
        </p:txBody>
      </p:sp>
      <p:sp>
        <p:nvSpPr>
          <p:cNvPr id="3" name="Segnaposto contenuto 2"/>
          <p:cNvSpPr>
            <a:spLocks noGrp="1"/>
          </p:cNvSpPr>
          <p:nvPr>
            <p:ph idx="1"/>
          </p:nvPr>
        </p:nvSpPr>
        <p:spPr/>
        <p:txBody>
          <a:bodyPr/>
          <a:lstStyle/>
          <a:p>
            <a:r>
              <a:rPr lang="it-IT" sz="2400" dirty="0" smtClean="0"/>
              <a:t>Web site: </a:t>
            </a:r>
            <a:r>
              <a:rPr lang="it-IT" sz="2400" dirty="0" smtClean="0">
                <a:hlinkClick r:id="rId3"/>
              </a:rPr>
              <a:t>www.obsairve.eu</a:t>
            </a:r>
            <a:endParaRPr lang="it-IT" sz="2400" dirty="0" smtClean="0"/>
          </a:p>
          <a:p>
            <a:pPr lvl="1"/>
            <a:endParaRPr lang="en-GB" dirty="0"/>
          </a:p>
        </p:txBody>
      </p:sp>
      <p:pic>
        <p:nvPicPr>
          <p:cNvPr id="7" name="Grafik 6" descr="oWP.jpg"/>
          <p:cNvPicPr>
            <a:picLocks noChangeAspect="1"/>
          </p:cNvPicPr>
          <p:nvPr/>
        </p:nvPicPr>
        <p:blipFill>
          <a:blip r:embed="rId4" cstate="print"/>
          <a:stretch>
            <a:fillRect/>
          </a:stretch>
        </p:blipFill>
        <p:spPr>
          <a:xfrm>
            <a:off x="539552" y="1916832"/>
            <a:ext cx="5040560" cy="4311137"/>
          </a:xfrm>
          <a:prstGeom prst="rect">
            <a:avLst/>
          </a:prstGeom>
        </p:spPr>
      </p:pic>
      <p:pic>
        <p:nvPicPr>
          <p:cNvPr id="8" name="Grafik 7" descr="oWP2.jpg"/>
          <p:cNvPicPr>
            <a:picLocks noChangeAspect="1"/>
          </p:cNvPicPr>
          <p:nvPr/>
        </p:nvPicPr>
        <p:blipFill>
          <a:blip r:embed="rId5" cstate="print"/>
          <a:stretch>
            <a:fillRect/>
          </a:stretch>
        </p:blipFill>
        <p:spPr>
          <a:xfrm>
            <a:off x="4788024" y="1196752"/>
            <a:ext cx="3630046" cy="3140968"/>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200" dirty="0" smtClean="0"/>
              <a:t>obsAIRve </a:t>
            </a:r>
            <a:r>
              <a:rPr lang="it-IT" sz="3200" dirty="0"/>
              <a:t>C</a:t>
            </a:r>
            <a:r>
              <a:rPr lang="it-IT" sz="3200" dirty="0" smtClean="0"/>
              <a:t>ommunication </a:t>
            </a:r>
            <a:r>
              <a:rPr lang="it-IT" sz="3200" dirty="0"/>
              <a:t>C</a:t>
            </a:r>
            <a:r>
              <a:rPr lang="it-IT" sz="3200" dirty="0" smtClean="0"/>
              <a:t>hannels</a:t>
            </a:r>
            <a:endParaRPr lang="en-GB" sz="3200" dirty="0"/>
          </a:p>
        </p:txBody>
      </p:sp>
      <p:sp>
        <p:nvSpPr>
          <p:cNvPr id="3" name="Segnaposto contenuto 2"/>
          <p:cNvSpPr>
            <a:spLocks noGrp="1"/>
          </p:cNvSpPr>
          <p:nvPr>
            <p:ph idx="1"/>
          </p:nvPr>
        </p:nvSpPr>
        <p:spPr/>
        <p:txBody>
          <a:bodyPr/>
          <a:lstStyle/>
          <a:p>
            <a:r>
              <a:rPr lang="it-IT" dirty="0" err="1" smtClean="0"/>
              <a:t>iPhone</a:t>
            </a:r>
            <a:r>
              <a:rPr lang="it-IT" dirty="0" smtClean="0"/>
              <a:t> </a:t>
            </a:r>
            <a:r>
              <a:rPr lang="it-IT" dirty="0" err="1" smtClean="0"/>
              <a:t>app</a:t>
            </a:r>
            <a:endParaRPr lang="it-IT" dirty="0" smtClean="0"/>
          </a:p>
          <a:p>
            <a:pPr lvl="1"/>
            <a:r>
              <a:rPr lang="it-IT" dirty="0" smtClean="0"/>
              <a:t>More </a:t>
            </a:r>
            <a:r>
              <a:rPr lang="it-IT" dirty="0" err="1" smtClean="0"/>
              <a:t>than</a:t>
            </a:r>
            <a:r>
              <a:rPr lang="it-IT" dirty="0" smtClean="0"/>
              <a:t> 2500 </a:t>
            </a:r>
            <a:r>
              <a:rPr lang="it-IT" dirty="0" err="1" smtClean="0"/>
              <a:t>downloads</a:t>
            </a:r>
            <a:endParaRPr lang="it-IT" dirty="0" smtClean="0"/>
          </a:p>
          <a:p>
            <a:pPr lvl="1"/>
            <a:r>
              <a:rPr lang="it-IT" dirty="0" smtClean="0"/>
              <a:t>Full </a:t>
            </a:r>
            <a:r>
              <a:rPr lang="it-IT" dirty="0" err="1" smtClean="0"/>
              <a:t>functionality</a:t>
            </a:r>
            <a:r>
              <a:rPr lang="it-IT" dirty="0" smtClean="0"/>
              <a:t> </a:t>
            </a:r>
            <a:r>
              <a:rPr lang="it-IT" dirty="0" err="1" smtClean="0"/>
              <a:t>as</a:t>
            </a:r>
            <a:r>
              <a:rPr lang="it-IT" dirty="0" smtClean="0"/>
              <a:t> in web </a:t>
            </a:r>
            <a:r>
              <a:rPr lang="it-IT" dirty="0" err="1" smtClean="0"/>
              <a:t>portal</a:t>
            </a:r>
            <a:endParaRPr lang="it-IT" dirty="0" smtClean="0"/>
          </a:p>
          <a:p>
            <a:pPr lvl="1">
              <a:buNone/>
            </a:pPr>
            <a:endParaRPr lang="it-IT" sz="2000" dirty="0" smtClean="0"/>
          </a:p>
          <a:p>
            <a:pPr lvl="1">
              <a:buNone/>
            </a:pPr>
            <a:endParaRPr lang="it-IT" sz="2000" dirty="0" smtClean="0"/>
          </a:p>
          <a:p>
            <a:pPr lvl="1"/>
            <a:endParaRPr lang="it-IT" sz="2000" dirty="0" smtClean="0"/>
          </a:p>
          <a:p>
            <a:pPr lvl="1"/>
            <a:endParaRPr lang="it-IT" sz="2000" dirty="0" smtClean="0"/>
          </a:p>
          <a:p>
            <a:pPr lvl="1"/>
            <a:endParaRPr lang="it-IT" sz="2000" dirty="0" smtClean="0"/>
          </a:p>
          <a:p>
            <a:pPr lvl="1"/>
            <a:endParaRPr lang="it-IT" sz="2000" dirty="0" smtClean="0"/>
          </a:p>
          <a:p>
            <a:pPr lvl="1"/>
            <a:endParaRPr lang="it-IT" sz="2000" dirty="0" smtClean="0"/>
          </a:p>
          <a:p>
            <a:pPr lvl="4"/>
            <a:endParaRPr lang="it-IT" sz="1400" dirty="0" smtClean="0"/>
          </a:p>
          <a:p>
            <a:pPr lvl="4">
              <a:buNone/>
            </a:pPr>
            <a:r>
              <a:rPr lang="it-IT" sz="1400" dirty="0" smtClean="0"/>
              <a:t>		</a:t>
            </a:r>
            <a:r>
              <a:rPr lang="it-IT" sz="1400" dirty="0" smtClean="0">
                <a:hlinkClick r:id="rId3"/>
              </a:rPr>
              <a:t>https://itunes.apple.com/de/app/obsairve/id490939811?mt=8</a:t>
            </a:r>
            <a:endParaRPr lang="it-IT" sz="1400" dirty="0"/>
          </a:p>
          <a:p>
            <a:pPr lvl="4">
              <a:buNone/>
            </a:pPr>
            <a:endParaRPr lang="it-IT" dirty="0" smtClean="0"/>
          </a:p>
          <a:p>
            <a:pPr lvl="1"/>
            <a:endParaRPr lang="en-GB" dirty="0"/>
          </a:p>
        </p:txBody>
      </p:sp>
      <p:pic>
        <p:nvPicPr>
          <p:cNvPr id="5" name="Bild 1" descr="Screenshot_115.png"/>
          <p:cNvPicPr>
            <a:picLocks noChangeAspect="1"/>
          </p:cNvPicPr>
          <p:nvPr/>
        </p:nvPicPr>
        <p:blipFill>
          <a:blip r:embed="rId4" cstate="print"/>
          <a:srcRect/>
          <a:stretch>
            <a:fillRect/>
          </a:stretch>
        </p:blipFill>
        <p:spPr bwMode="auto">
          <a:xfrm rot="720000">
            <a:off x="6204842" y="2179008"/>
            <a:ext cx="1493539" cy="3395838"/>
          </a:xfrm>
          <a:prstGeom prst="rect">
            <a:avLst/>
          </a:prstGeom>
          <a:noFill/>
          <a:ln w="9525">
            <a:noFill/>
            <a:miter lim="800000"/>
            <a:headEnd/>
            <a:tailEnd/>
          </a:ln>
        </p:spPr>
      </p:pic>
      <p:pic>
        <p:nvPicPr>
          <p:cNvPr id="6" name="Picture 4" descr="N:\Projects\7632_Europe_obsAIRve\01_Documents\09_Working_Documents\Obsairve Logo\Obsairve_Logo_Small.jpg"/>
          <p:cNvPicPr>
            <a:picLocks noChangeAspect="1" noChangeArrowheads="1"/>
          </p:cNvPicPr>
          <p:nvPr/>
        </p:nvPicPr>
        <p:blipFill>
          <a:blip r:embed="rId5" cstate="print"/>
          <a:srcRect/>
          <a:stretch>
            <a:fillRect/>
          </a:stretch>
        </p:blipFill>
        <p:spPr bwMode="auto">
          <a:xfrm>
            <a:off x="6876256" y="1196752"/>
            <a:ext cx="1573181" cy="647909"/>
          </a:xfrm>
          <a:prstGeom prst="rect">
            <a:avLst/>
          </a:prstGeom>
          <a:noFill/>
          <a:ln w="9525">
            <a:noFill/>
            <a:miter lim="800000"/>
            <a:headEnd/>
            <a:tailEnd/>
          </a:ln>
        </p:spPr>
      </p:pic>
      <p:pic>
        <p:nvPicPr>
          <p:cNvPr id="7" name="Bild 1" descr="Screenshot_114.png"/>
          <p:cNvPicPr>
            <a:picLocks noChangeAspect="1"/>
          </p:cNvPicPr>
          <p:nvPr/>
        </p:nvPicPr>
        <p:blipFill>
          <a:blip r:embed="rId6" cstate="print"/>
          <a:srcRect/>
          <a:stretch>
            <a:fillRect/>
          </a:stretch>
        </p:blipFill>
        <p:spPr bwMode="auto">
          <a:xfrm>
            <a:off x="683568" y="2781474"/>
            <a:ext cx="1709818" cy="38878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200" dirty="0" smtClean="0"/>
              <a:t>obsAIRve </a:t>
            </a:r>
            <a:r>
              <a:rPr lang="it-IT" sz="3200" dirty="0"/>
              <a:t>C</a:t>
            </a:r>
            <a:r>
              <a:rPr lang="it-IT" sz="3200" dirty="0" smtClean="0"/>
              <a:t>ommunication </a:t>
            </a:r>
            <a:r>
              <a:rPr lang="it-IT" sz="3200" dirty="0"/>
              <a:t>C</a:t>
            </a:r>
            <a:r>
              <a:rPr lang="it-IT" sz="3200" dirty="0" smtClean="0"/>
              <a:t>hannels</a:t>
            </a:r>
            <a:endParaRPr lang="en-GB" sz="3200" dirty="0"/>
          </a:p>
        </p:txBody>
      </p:sp>
      <p:sp>
        <p:nvSpPr>
          <p:cNvPr id="3" name="Segnaposto contenuto 2"/>
          <p:cNvSpPr>
            <a:spLocks noGrp="1"/>
          </p:cNvSpPr>
          <p:nvPr>
            <p:ph idx="1"/>
          </p:nvPr>
        </p:nvSpPr>
        <p:spPr/>
        <p:txBody>
          <a:bodyPr/>
          <a:lstStyle/>
          <a:p>
            <a:r>
              <a:rPr lang="it-IT" dirty="0" err="1" smtClean="0"/>
              <a:t>Android</a:t>
            </a:r>
            <a:r>
              <a:rPr lang="it-IT" dirty="0" smtClean="0"/>
              <a:t> </a:t>
            </a:r>
            <a:r>
              <a:rPr lang="it-IT" dirty="0" err="1" smtClean="0"/>
              <a:t>app</a:t>
            </a:r>
            <a:endParaRPr lang="it-IT" dirty="0" smtClean="0"/>
          </a:p>
          <a:p>
            <a:pPr lvl="1"/>
            <a:r>
              <a:rPr lang="it-IT" dirty="0" err="1" smtClean="0"/>
              <a:t>Available</a:t>
            </a:r>
            <a:r>
              <a:rPr lang="it-IT" dirty="0" smtClean="0"/>
              <a:t> in Google </a:t>
            </a:r>
            <a:r>
              <a:rPr lang="it-IT" dirty="0" err="1" smtClean="0"/>
              <a:t>PlayStore</a:t>
            </a:r>
            <a:endParaRPr lang="it-IT" dirty="0" smtClean="0"/>
          </a:p>
          <a:p>
            <a:pPr lvl="1"/>
            <a:r>
              <a:rPr lang="it-IT" dirty="0" smtClean="0"/>
              <a:t>New </a:t>
            </a:r>
            <a:r>
              <a:rPr lang="it-IT" dirty="0" err="1" smtClean="0"/>
              <a:t>Release</a:t>
            </a:r>
            <a:r>
              <a:rPr lang="it-IT" dirty="0" smtClean="0"/>
              <a:t> end 2013</a:t>
            </a:r>
          </a:p>
          <a:p>
            <a:pPr lvl="1"/>
            <a:endParaRPr lang="en-GB" dirty="0"/>
          </a:p>
        </p:txBody>
      </p:sp>
      <p:pic>
        <p:nvPicPr>
          <p:cNvPr id="6" name="Picture 4" descr="N:\Projects\7632_Europe_obsAIRve\01_Documents\09_Working_Documents\Obsairve Logo\Obsairve_Logo_Small.jpg"/>
          <p:cNvPicPr>
            <a:picLocks noChangeAspect="1" noChangeArrowheads="1"/>
          </p:cNvPicPr>
          <p:nvPr/>
        </p:nvPicPr>
        <p:blipFill>
          <a:blip r:embed="rId3" cstate="print"/>
          <a:srcRect/>
          <a:stretch>
            <a:fillRect/>
          </a:stretch>
        </p:blipFill>
        <p:spPr bwMode="auto">
          <a:xfrm>
            <a:off x="6876256" y="1196752"/>
            <a:ext cx="1573181" cy="647909"/>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5508104" y="1988840"/>
            <a:ext cx="2420363" cy="40324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Inhaltsplatzhalter 2"/>
          <p:cNvSpPr>
            <a:spLocks noGrp="1"/>
          </p:cNvSpPr>
          <p:nvPr>
            <p:ph idx="1"/>
          </p:nvPr>
        </p:nvSpPr>
        <p:spPr>
          <a:xfrm>
            <a:off x="457200" y="1296000"/>
            <a:ext cx="8229600" cy="4276725"/>
          </a:xfrm>
        </p:spPr>
        <p:txBody>
          <a:bodyPr/>
          <a:lstStyle/>
          <a:p>
            <a:pPr marL="0" indent="0">
              <a:buBlip>
                <a:blip r:embed="rId3"/>
              </a:buBlip>
              <a:defRPr/>
            </a:pPr>
            <a:r>
              <a:rPr lang="en-US" sz="2800" dirty="0" smtClean="0">
                <a:solidFill>
                  <a:schemeClr val="tx2">
                    <a:lumMod val="50000"/>
                  </a:schemeClr>
                </a:solidFill>
                <a:latin typeface="+mn-lt"/>
              </a:rPr>
              <a:t> Concepts and ideas for dissemination of Air Quality information</a:t>
            </a:r>
          </a:p>
          <a:p>
            <a:pPr>
              <a:buBlip>
                <a:blip r:embed="rId3"/>
              </a:buBlip>
              <a:defRPr/>
            </a:pPr>
            <a:r>
              <a:rPr lang="en-GB" sz="2800" dirty="0" smtClean="0">
                <a:solidFill>
                  <a:schemeClr val="tx2">
                    <a:lumMod val="50000"/>
                  </a:schemeClr>
                </a:solidFill>
                <a:latin typeface="+mn-lt"/>
              </a:rPr>
              <a:t>Launched</a:t>
            </a:r>
            <a:r>
              <a:rPr lang="en-US" sz="2800" dirty="0" smtClean="0">
                <a:solidFill>
                  <a:schemeClr val="tx2">
                    <a:lumMod val="50000"/>
                  </a:schemeClr>
                </a:solidFill>
                <a:latin typeface="+mn-lt"/>
              </a:rPr>
              <a:t> at CeBIT 2012</a:t>
            </a:r>
          </a:p>
          <a:p>
            <a:pPr>
              <a:buBlip>
                <a:blip r:embed="rId3"/>
              </a:buBlip>
              <a:defRPr/>
            </a:pPr>
            <a:r>
              <a:rPr lang="en-US" sz="2800" dirty="0" smtClean="0">
                <a:solidFill>
                  <a:schemeClr val="tx2">
                    <a:lumMod val="50000"/>
                  </a:schemeClr>
                </a:solidFill>
                <a:latin typeface="+mn-lt"/>
              </a:rPr>
              <a:t>Idea of the month wins </a:t>
            </a:r>
            <a:br>
              <a:rPr lang="en-US" sz="2800" dirty="0" smtClean="0">
                <a:solidFill>
                  <a:schemeClr val="tx2">
                    <a:lumMod val="50000"/>
                  </a:schemeClr>
                </a:solidFill>
                <a:latin typeface="+mn-lt"/>
              </a:rPr>
            </a:br>
            <a:r>
              <a:rPr lang="en-US" sz="2800" dirty="0" smtClean="0">
                <a:solidFill>
                  <a:schemeClr val="tx2">
                    <a:lumMod val="50000"/>
                  </a:schemeClr>
                </a:solidFill>
                <a:latin typeface="+mn-lt"/>
              </a:rPr>
              <a:t>an </a:t>
            </a:r>
            <a:r>
              <a:rPr lang="en-US" sz="2800" dirty="0" err="1" smtClean="0">
                <a:solidFill>
                  <a:schemeClr val="tx2">
                    <a:lumMod val="50000"/>
                  </a:schemeClr>
                </a:solidFill>
                <a:latin typeface="+mn-lt"/>
              </a:rPr>
              <a:t>iPad</a:t>
            </a:r>
            <a:r>
              <a:rPr lang="en-US" sz="2800" dirty="0" smtClean="0">
                <a:solidFill>
                  <a:schemeClr val="tx2">
                    <a:lumMod val="50000"/>
                  </a:schemeClr>
                </a:solidFill>
                <a:latin typeface="+mn-lt"/>
              </a:rPr>
              <a:t> 3</a:t>
            </a:r>
          </a:p>
          <a:p>
            <a:pPr>
              <a:buBlip>
                <a:blip r:embed="rId3"/>
              </a:buBlip>
              <a:defRPr/>
            </a:pPr>
            <a:r>
              <a:rPr lang="en-US" sz="2800" dirty="0" smtClean="0">
                <a:solidFill>
                  <a:schemeClr val="tx2">
                    <a:lumMod val="50000"/>
                  </a:schemeClr>
                </a:solidFill>
                <a:latin typeface="+mn-lt"/>
              </a:rPr>
              <a:t>Until December 2012 </a:t>
            </a:r>
          </a:p>
          <a:p>
            <a:pPr>
              <a:buBlip>
                <a:blip r:embed="rId3"/>
              </a:buBlip>
              <a:defRPr/>
            </a:pPr>
            <a:endParaRPr lang="en-US" sz="2800" dirty="0" err="1" smtClean="0">
              <a:solidFill>
                <a:schemeClr val="tx2">
                  <a:lumMod val="50000"/>
                </a:schemeClr>
              </a:solidFill>
              <a:latin typeface="+mn-lt"/>
            </a:endParaRPr>
          </a:p>
          <a:p>
            <a:pPr>
              <a:buBlip>
                <a:blip r:embed="rId3"/>
              </a:buBlip>
              <a:defRPr/>
            </a:pPr>
            <a:r>
              <a:rPr lang="en-US" sz="2800" dirty="0" smtClean="0">
                <a:solidFill>
                  <a:schemeClr val="tx2">
                    <a:lumMod val="50000"/>
                  </a:schemeClr>
                </a:solidFill>
                <a:latin typeface="+mn-lt"/>
              </a:rPr>
              <a:t>First prize: A weekend trip to Berlin</a:t>
            </a:r>
          </a:p>
          <a:p>
            <a:pPr>
              <a:buBlip>
                <a:blip r:embed="rId3"/>
              </a:buBlip>
              <a:defRPr/>
            </a:pPr>
            <a:r>
              <a:rPr lang="en-US" sz="2800" dirty="0" smtClean="0">
                <a:solidFill>
                  <a:schemeClr val="tx2">
                    <a:lumMod val="50000"/>
                  </a:schemeClr>
                </a:solidFill>
                <a:latin typeface="+mn-lt"/>
              </a:rPr>
              <a:t>Overall winner: Mr. Markus Kuntner from Austria</a:t>
            </a:r>
          </a:p>
          <a:p>
            <a:pPr>
              <a:defRPr/>
            </a:pPr>
            <a:endParaRPr lang="en-US" dirty="0" smtClean="0"/>
          </a:p>
        </p:txBody>
      </p:sp>
      <p:sp>
        <p:nvSpPr>
          <p:cNvPr id="19459" name="Titel 1"/>
          <p:cNvSpPr>
            <a:spLocks noGrp="1"/>
          </p:cNvSpPr>
          <p:nvPr>
            <p:ph type="title"/>
          </p:nvPr>
        </p:nvSpPr>
        <p:spPr>
          <a:xfrm>
            <a:off x="3563938" y="274638"/>
            <a:ext cx="5122862" cy="922337"/>
          </a:xfrm>
        </p:spPr>
        <p:txBody>
          <a:bodyPr/>
          <a:lstStyle/>
          <a:p>
            <a:pPr algn="ctr"/>
            <a:r>
              <a:rPr lang="de-DE" sz="3200" dirty="0" smtClean="0">
                <a:solidFill>
                  <a:schemeClr val="tx2">
                    <a:lumMod val="50000"/>
                  </a:schemeClr>
                </a:solidFill>
                <a:latin typeface="+mj-lt"/>
              </a:rPr>
              <a:t>obsAIRve </a:t>
            </a:r>
            <a:r>
              <a:rPr lang="de-DE" sz="3200" dirty="0" err="1" smtClean="0">
                <a:solidFill>
                  <a:schemeClr val="tx2">
                    <a:lumMod val="50000"/>
                  </a:schemeClr>
                </a:solidFill>
                <a:latin typeface="+mj-lt"/>
              </a:rPr>
              <a:t>Ideas</a:t>
            </a:r>
            <a:r>
              <a:rPr lang="de-DE" sz="3200" dirty="0" smtClean="0">
                <a:solidFill>
                  <a:schemeClr val="tx2">
                    <a:lumMod val="50000"/>
                  </a:schemeClr>
                </a:solidFill>
                <a:latin typeface="+mj-lt"/>
              </a:rPr>
              <a:t> </a:t>
            </a:r>
            <a:r>
              <a:rPr lang="de-DE" sz="3200" dirty="0" err="1" smtClean="0">
                <a:solidFill>
                  <a:schemeClr val="tx2">
                    <a:lumMod val="50000"/>
                  </a:schemeClr>
                </a:solidFill>
                <a:latin typeface="+mj-lt"/>
              </a:rPr>
              <a:t>Competition</a:t>
            </a:r>
            <a:endParaRPr lang="de-DE" sz="3200" dirty="0" smtClean="0">
              <a:solidFill>
                <a:schemeClr val="tx2">
                  <a:lumMod val="50000"/>
                </a:schemeClr>
              </a:solidFill>
              <a:latin typeface="+mj-lt"/>
            </a:endParaRPr>
          </a:p>
        </p:txBody>
      </p:sp>
      <p:pic>
        <p:nvPicPr>
          <p:cNvPr id="19460" name="Grafik 3" descr="ipads.png"/>
          <p:cNvPicPr>
            <a:picLocks noChangeAspect="1"/>
          </p:cNvPicPr>
          <p:nvPr/>
        </p:nvPicPr>
        <p:blipFill>
          <a:blip r:embed="rId4" cstate="print"/>
          <a:srcRect/>
          <a:stretch>
            <a:fillRect/>
          </a:stretch>
        </p:blipFill>
        <p:spPr bwMode="auto">
          <a:xfrm>
            <a:off x="4711700" y="2564904"/>
            <a:ext cx="4252913" cy="2636838"/>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en-GB" smtClean="0"/>
              <a:t>Public and LMO Approach</a:t>
            </a:r>
            <a:br>
              <a:rPr lang="en-GB" smtClean="0"/>
            </a:br>
            <a:r>
              <a:rPr lang="en-GB" smtClean="0"/>
              <a:t>obsAIRve and SILAM web-services</a:t>
            </a:r>
            <a:endParaRPr lang="en-GB"/>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Contents</a:t>
            </a:r>
            <a:endParaRPr lang="en-GB" dirty="0"/>
          </a:p>
        </p:txBody>
      </p:sp>
      <p:sp>
        <p:nvSpPr>
          <p:cNvPr id="3" name="Segnaposto contenuto 2"/>
          <p:cNvSpPr>
            <a:spLocks noGrp="1"/>
          </p:cNvSpPr>
          <p:nvPr>
            <p:ph idx="1"/>
          </p:nvPr>
        </p:nvSpPr>
        <p:spPr/>
        <p:txBody>
          <a:bodyPr>
            <a:normAutofit fontScale="85000" lnSpcReduction="10000"/>
          </a:bodyPr>
          <a:lstStyle/>
          <a:p>
            <a:pPr lvl="0"/>
            <a:r>
              <a:rPr lang="en-US" dirty="0" smtClean="0"/>
              <a:t>Some history and perspectives on </a:t>
            </a:r>
            <a:r>
              <a:rPr lang="en-US" dirty="0" err="1" smtClean="0"/>
              <a:t>obsAIRve</a:t>
            </a:r>
            <a:r>
              <a:rPr lang="en-US" dirty="0" smtClean="0"/>
              <a:t> - the GMES AQ downstream service</a:t>
            </a:r>
            <a:endParaRPr lang="en-GB" dirty="0" smtClean="0"/>
          </a:p>
          <a:p>
            <a:pPr lvl="0"/>
            <a:r>
              <a:rPr lang="en-US" dirty="0" smtClean="0"/>
              <a:t>Data providers: MACC, </a:t>
            </a:r>
            <a:r>
              <a:rPr lang="en-US" dirty="0" err="1" smtClean="0"/>
              <a:t>Pasodoble</a:t>
            </a:r>
            <a:r>
              <a:rPr lang="en-US" dirty="0" smtClean="0"/>
              <a:t>, In-Situ data (station data)</a:t>
            </a:r>
            <a:endParaRPr lang="en-GB" dirty="0" smtClean="0"/>
          </a:p>
          <a:p>
            <a:pPr lvl="0"/>
            <a:r>
              <a:rPr lang="en-US" dirty="0" smtClean="0"/>
              <a:t>In-Situ data:</a:t>
            </a:r>
            <a:endParaRPr lang="en-GB" dirty="0" smtClean="0"/>
          </a:p>
          <a:p>
            <a:pPr lvl="2"/>
            <a:r>
              <a:rPr lang="en-US" dirty="0" smtClean="0"/>
              <a:t>Data from European local environment agencies, bundled by EEA</a:t>
            </a:r>
            <a:endParaRPr lang="en-GB" dirty="0" smtClean="0"/>
          </a:p>
          <a:p>
            <a:pPr lvl="2"/>
            <a:r>
              <a:rPr lang="en-US" dirty="0" err="1" smtClean="0"/>
              <a:t>Citeair</a:t>
            </a:r>
            <a:r>
              <a:rPr lang="en-US" dirty="0" smtClean="0"/>
              <a:t> data bundled by </a:t>
            </a:r>
            <a:r>
              <a:rPr lang="en-US" dirty="0" err="1" smtClean="0"/>
              <a:t>Airparif</a:t>
            </a:r>
            <a:endParaRPr lang="en-GB" dirty="0" smtClean="0"/>
          </a:p>
          <a:p>
            <a:pPr lvl="2"/>
            <a:r>
              <a:rPr lang="en-US" dirty="0" smtClean="0"/>
              <a:t>AQ portal data (FMI)</a:t>
            </a:r>
            <a:endParaRPr lang="en-GB" dirty="0" smtClean="0"/>
          </a:p>
          <a:p>
            <a:pPr lvl="2"/>
            <a:r>
              <a:rPr lang="en-US" dirty="0" smtClean="0"/>
              <a:t>SILAM /THREDDS web-service developed for PASODOBLE</a:t>
            </a:r>
            <a:endParaRPr lang="en-GB" dirty="0" smtClean="0"/>
          </a:p>
          <a:p>
            <a:pPr lvl="0"/>
            <a:r>
              <a:rPr lang="en-US" dirty="0" smtClean="0"/>
              <a:t>What the service is about</a:t>
            </a:r>
            <a:endParaRPr lang="en-GB" dirty="0" smtClean="0"/>
          </a:p>
          <a:p>
            <a:pPr lvl="0"/>
            <a:r>
              <a:rPr lang="en-US" dirty="0" smtClean="0"/>
              <a:t>The main available communication channels</a:t>
            </a:r>
          </a:p>
          <a:p>
            <a:pPr lvl="1"/>
            <a:r>
              <a:rPr lang="en-US" dirty="0" smtClean="0"/>
              <a:t>General info on the users: extent, type, requirements, main achievements/failures</a:t>
            </a:r>
            <a:endParaRPr lang="en-GB" dirty="0" smtClean="0"/>
          </a:p>
          <a:p>
            <a:pPr lvl="1"/>
            <a:r>
              <a:rPr lang="en-US" dirty="0" smtClean="0"/>
              <a:t>Quick overview of some examples of possible use of the products </a:t>
            </a:r>
            <a:endParaRPr lang="en-GB" dirty="0" smtClean="0"/>
          </a:p>
          <a:p>
            <a:pPr lvl="2"/>
            <a:r>
              <a:rPr lang="en-US" dirty="0" smtClean="0"/>
              <a:t>SILAM-user cases  </a:t>
            </a:r>
            <a:endParaRPr lang="en-GB" dirty="0" smtClean="0"/>
          </a:p>
          <a:p>
            <a:pPr lvl="0"/>
            <a:endParaRPr lang="en-GB"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en-GB" dirty="0" smtClean="0"/>
              <a:t>The Copernicus Atmosphere Web Portal</a:t>
            </a:r>
            <a:endParaRPr lang="en-GB"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Live Demonstration</a:t>
            </a:r>
            <a:endParaRPr lang="en-GB" dirty="0"/>
          </a:p>
        </p:txBody>
      </p:sp>
      <p:pic>
        <p:nvPicPr>
          <p:cNvPr id="1027" name="Picture 3"/>
          <p:cNvPicPr>
            <a:picLocks noChangeAspect="1" noChangeArrowheads="1"/>
          </p:cNvPicPr>
          <p:nvPr/>
        </p:nvPicPr>
        <p:blipFill>
          <a:blip r:embed="rId3" cstate="print"/>
          <a:srcRect/>
          <a:stretch>
            <a:fillRect/>
          </a:stretch>
        </p:blipFill>
        <p:spPr bwMode="auto">
          <a:xfrm>
            <a:off x="1104122" y="1176046"/>
            <a:ext cx="6960266" cy="48898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MACC II</a:t>
            </a:r>
            <a:endParaRPr lang="en-GB"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en-GB" dirty="0" smtClean="0"/>
              <a:t>The Test Cases </a:t>
            </a:r>
            <a:r>
              <a:rPr lang="en-GB" dirty="0" smtClean="0"/>
              <a:t>Prototype</a:t>
            </a:r>
            <a:endParaRPr lang="en-GB"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2800" dirty="0" smtClean="0"/>
              <a:t>Long-Range Pollution Transport Impact</a:t>
            </a:r>
            <a:endParaRPr lang="en-GB" sz="2800" dirty="0"/>
          </a:p>
        </p:txBody>
      </p:sp>
      <p:sp>
        <p:nvSpPr>
          <p:cNvPr id="3" name="Segnaposto contenuto 2"/>
          <p:cNvSpPr>
            <a:spLocks noGrp="1"/>
          </p:cNvSpPr>
          <p:nvPr>
            <p:ph idx="1"/>
          </p:nvPr>
        </p:nvSpPr>
        <p:spPr>
          <a:xfrm>
            <a:off x="500034" y="1071546"/>
            <a:ext cx="8229600" cy="1828800"/>
          </a:xfrm>
        </p:spPr>
        <p:txBody>
          <a:bodyPr/>
          <a:lstStyle/>
          <a:p>
            <a:r>
              <a:rPr lang="it-IT" dirty="0" smtClean="0"/>
              <a:t>Live </a:t>
            </a:r>
            <a:r>
              <a:rPr lang="it-IT" dirty="0" err="1" smtClean="0"/>
              <a:t>demonstration</a:t>
            </a:r>
            <a:r>
              <a:rPr lang="it-IT" dirty="0" smtClean="0"/>
              <a:t>: </a:t>
            </a:r>
            <a:r>
              <a:rPr lang="it-IT" dirty="0" smtClean="0">
                <a:hlinkClick r:id="rId3"/>
              </a:rPr>
              <a:t>http://89.202.228.212</a:t>
            </a:r>
            <a:r>
              <a:rPr lang="it-IT" dirty="0" smtClean="0">
                <a:hlinkClick r:id="rId3"/>
              </a:rPr>
              <a:t>/</a:t>
            </a:r>
            <a:endParaRPr lang="it-IT" dirty="0" smtClean="0"/>
          </a:p>
          <a:p>
            <a:endParaRPr lang="en-GB" dirty="0"/>
          </a:p>
        </p:txBody>
      </p:sp>
      <p:pic>
        <p:nvPicPr>
          <p:cNvPr id="1026" name="Picture 2"/>
          <p:cNvPicPr>
            <a:picLocks noChangeAspect="1" noChangeArrowheads="1"/>
          </p:cNvPicPr>
          <p:nvPr/>
        </p:nvPicPr>
        <p:blipFill>
          <a:blip r:embed="rId4"/>
          <a:srcRect/>
          <a:stretch>
            <a:fillRect/>
          </a:stretch>
        </p:blipFill>
        <p:spPr bwMode="auto">
          <a:xfrm>
            <a:off x="1760499" y="1639863"/>
            <a:ext cx="5549976" cy="45343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en-GB" smtClean="0"/>
              <a:t>Tools to access and use the products</a:t>
            </a:r>
            <a:endParaRPr lang="en-GB"/>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Panoply</a:t>
            </a:r>
            <a:endParaRPr lang="en-GB" dirty="0"/>
          </a:p>
        </p:txBody>
      </p:sp>
      <p:sp>
        <p:nvSpPr>
          <p:cNvPr id="3" name="Content Placeholder 2"/>
          <p:cNvSpPr>
            <a:spLocks noGrp="1"/>
          </p:cNvSpPr>
          <p:nvPr>
            <p:ph idx="1"/>
          </p:nvPr>
        </p:nvSpPr>
        <p:spPr/>
        <p:txBody>
          <a:bodyPr/>
          <a:lstStyle/>
          <a:p>
            <a:r>
              <a:rPr lang="en-GB" dirty="0" smtClean="0"/>
              <a:t>Viewer for </a:t>
            </a:r>
            <a:r>
              <a:rPr lang="en-GB" dirty="0" err="1" smtClean="0"/>
              <a:t>NetCDF</a:t>
            </a:r>
            <a:r>
              <a:rPr lang="en-GB" dirty="0" smtClean="0"/>
              <a:t> datasets </a:t>
            </a:r>
          </a:p>
          <a:p>
            <a:pPr lvl="1"/>
            <a:r>
              <a:rPr lang="en-GB" dirty="0" smtClean="0"/>
              <a:t>MACC model data</a:t>
            </a:r>
          </a:p>
          <a:p>
            <a:pPr lvl="1"/>
            <a:r>
              <a:rPr lang="en-GB" dirty="0" err="1" smtClean="0"/>
              <a:t>Pasodoble</a:t>
            </a:r>
            <a:r>
              <a:rPr lang="en-GB" dirty="0" smtClean="0"/>
              <a:t> data etc.</a:t>
            </a:r>
          </a:p>
          <a:p>
            <a:pPr>
              <a:buNone/>
            </a:pPr>
            <a:endParaRPr lang="en-GB" dirty="0" smtClean="0"/>
          </a:p>
          <a:p>
            <a:r>
              <a:rPr lang="en-GB" dirty="0" smtClean="0"/>
              <a:t>Developed by NASA </a:t>
            </a:r>
          </a:p>
          <a:p>
            <a:pPr lvl="1"/>
            <a:r>
              <a:rPr lang="en-GB" dirty="0" smtClean="0"/>
              <a:t>Goddard Institute for Space Studies</a:t>
            </a:r>
          </a:p>
          <a:p>
            <a:endParaRPr lang="en-GB" dirty="0" smtClean="0"/>
          </a:p>
          <a:p>
            <a:endParaRPr lang="en-GB" dirty="0" smtClean="0"/>
          </a:p>
          <a:p>
            <a:pPr marL="20638" indent="0">
              <a:buNone/>
            </a:pPr>
            <a:endParaRPr lang="en-GB" dirty="0" smtClean="0"/>
          </a:p>
        </p:txBody>
      </p:sp>
      <p:pic>
        <p:nvPicPr>
          <p:cNvPr id="6" name="Grafik 5" descr="panoply.jpg"/>
          <p:cNvPicPr>
            <a:picLocks noChangeAspect="1"/>
          </p:cNvPicPr>
          <p:nvPr/>
        </p:nvPicPr>
        <p:blipFill>
          <a:blip r:embed="rId3" cstate="print"/>
          <a:stretch>
            <a:fillRect/>
          </a:stretch>
        </p:blipFill>
        <p:spPr>
          <a:xfrm>
            <a:off x="5856422" y="1412776"/>
            <a:ext cx="2459994" cy="2324830"/>
          </a:xfrm>
          <a:prstGeom prst="rect">
            <a:avLst/>
          </a:prstGeom>
        </p:spPr>
      </p:pic>
    </p:spTree>
    <p:extLst>
      <p:ext uri="{BB962C8B-B14F-4D97-AF65-F5344CB8AC3E}">
        <p14:creationId xmlns:p14="http://schemas.microsoft.com/office/powerpoint/2010/main" xmlns="" val="40946390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panoply_290.jpg"/>
          <p:cNvPicPr>
            <a:picLocks noChangeAspect="1"/>
          </p:cNvPicPr>
          <p:nvPr/>
        </p:nvPicPr>
        <p:blipFill>
          <a:blip r:embed="rId3" cstate="print"/>
          <a:stretch>
            <a:fillRect/>
          </a:stretch>
        </p:blipFill>
        <p:spPr>
          <a:xfrm>
            <a:off x="3923928" y="1124744"/>
            <a:ext cx="4702853" cy="3096344"/>
          </a:xfrm>
          <a:prstGeom prst="rect">
            <a:avLst/>
          </a:prstGeom>
        </p:spPr>
      </p:pic>
      <p:sp>
        <p:nvSpPr>
          <p:cNvPr id="2" name="Title 1"/>
          <p:cNvSpPr>
            <a:spLocks noGrp="1"/>
          </p:cNvSpPr>
          <p:nvPr>
            <p:ph type="title"/>
          </p:nvPr>
        </p:nvSpPr>
        <p:spPr/>
        <p:txBody>
          <a:bodyPr/>
          <a:lstStyle/>
          <a:p>
            <a:r>
              <a:rPr lang="en-GB" dirty="0" smtClean="0"/>
              <a:t>Panoply</a:t>
            </a:r>
            <a:endParaRPr lang="en-GB" dirty="0"/>
          </a:p>
        </p:txBody>
      </p:sp>
      <p:sp>
        <p:nvSpPr>
          <p:cNvPr id="3" name="Content Placeholder 2"/>
          <p:cNvSpPr>
            <a:spLocks noGrp="1"/>
          </p:cNvSpPr>
          <p:nvPr>
            <p:ph idx="1"/>
          </p:nvPr>
        </p:nvSpPr>
        <p:spPr>
          <a:xfrm>
            <a:off x="457200" y="1436712"/>
            <a:ext cx="8229600" cy="4800600"/>
          </a:xfrm>
        </p:spPr>
        <p:txBody>
          <a:bodyPr/>
          <a:lstStyle/>
          <a:p>
            <a:endParaRPr lang="en-GB" dirty="0" smtClean="0"/>
          </a:p>
          <a:p>
            <a:r>
              <a:rPr lang="en-GB" dirty="0" smtClean="0"/>
              <a:t>Dimension views </a:t>
            </a:r>
          </a:p>
          <a:p>
            <a:pPr lvl="1"/>
            <a:r>
              <a:rPr lang="en-GB" dirty="0" err="1" smtClean="0"/>
              <a:t>lat-lon</a:t>
            </a:r>
            <a:endParaRPr lang="en-GB" dirty="0" smtClean="0"/>
          </a:p>
          <a:p>
            <a:pPr lvl="1"/>
            <a:r>
              <a:rPr lang="en-GB" dirty="0" smtClean="0"/>
              <a:t>lat-</a:t>
            </a:r>
            <a:r>
              <a:rPr lang="en-GB" dirty="0" err="1" smtClean="0"/>
              <a:t>vert</a:t>
            </a:r>
            <a:endParaRPr lang="en-GB" dirty="0" smtClean="0"/>
          </a:p>
          <a:p>
            <a:pPr lvl="1"/>
            <a:r>
              <a:rPr lang="en-GB" dirty="0" err="1" smtClean="0"/>
              <a:t>lon-vert</a:t>
            </a:r>
            <a:endParaRPr lang="en-GB" dirty="0" smtClean="0"/>
          </a:p>
          <a:p>
            <a:pPr lvl="1"/>
            <a:r>
              <a:rPr lang="en-GB" dirty="0" smtClean="0"/>
              <a:t>time-lat</a:t>
            </a:r>
          </a:p>
          <a:p>
            <a:r>
              <a:rPr lang="en-GB" dirty="0" smtClean="0"/>
              <a:t>Global or regional map with more than 75 map projections</a:t>
            </a:r>
          </a:p>
          <a:p>
            <a:r>
              <a:rPr lang="en-GB" dirty="0" smtClean="0"/>
              <a:t>Different colour-bars</a:t>
            </a:r>
          </a:p>
          <a:p>
            <a:r>
              <a:rPr lang="en-GB" dirty="0" smtClean="0"/>
              <a:t>Several export formats supported</a:t>
            </a:r>
          </a:p>
        </p:txBody>
      </p:sp>
    </p:spTree>
    <p:extLst>
      <p:ext uri="{BB962C8B-B14F-4D97-AF65-F5344CB8AC3E}">
        <p14:creationId xmlns:p14="http://schemas.microsoft.com/office/powerpoint/2010/main" xmlns="" val="40946390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obsAIRve</a:t>
            </a:r>
            <a:r>
              <a:rPr lang="en-GB" dirty="0" smtClean="0"/>
              <a:t> Applications</a:t>
            </a:r>
            <a:endParaRPr lang="en-GB" dirty="0"/>
          </a:p>
        </p:txBody>
      </p:sp>
      <p:sp>
        <p:nvSpPr>
          <p:cNvPr id="3" name="Content Placeholder 2"/>
          <p:cNvSpPr>
            <a:spLocks noGrp="1"/>
          </p:cNvSpPr>
          <p:nvPr>
            <p:ph idx="1"/>
          </p:nvPr>
        </p:nvSpPr>
        <p:spPr/>
        <p:txBody>
          <a:bodyPr/>
          <a:lstStyle/>
          <a:p>
            <a:r>
              <a:rPr lang="en-GB" sz="2600" dirty="0" smtClean="0"/>
              <a:t>obsAIRve </a:t>
            </a:r>
            <a:r>
              <a:rPr lang="en-GB" sz="2600" b="1" dirty="0" smtClean="0"/>
              <a:t>website</a:t>
            </a:r>
            <a:r>
              <a:rPr lang="en-GB" sz="2600" dirty="0" smtClean="0"/>
              <a:t> and </a:t>
            </a:r>
            <a:r>
              <a:rPr lang="en-GB" sz="2600" b="1" dirty="0" smtClean="0"/>
              <a:t>mobile apps</a:t>
            </a:r>
          </a:p>
          <a:p>
            <a:pPr lvl="1"/>
            <a:r>
              <a:rPr lang="en-GB" sz="2000" dirty="0" smtClean="0"/>
              <a:t>Current measurement data from ~ 6000 stations</a:t>
            </a:r>
          </a:p>
          <a:p>
            <a:pPr lvl="1"/>
            <a:r>
              <a:rPr lang="en-GB" sz="2000" dirty="0" smtClean="0"/>
              <a:t>European-wide forecasts for 3 days</a:t>
            </a:r>
          </a:p>
          <a:p>
            <a:pPr lvl="1"/>
            <a:r>
              <a:rPr lang="en-GB" sz="2000" dirty="0" smtClean="0"/>
              <a:t>General index, O3, NO2 and PM10</a:t>
            </a:r>
          </a:p>
          <a:p>
            <a:pPr lvl="1"/>
            <a:endParaRPr lang="en-GB" sz="2000" dirty="0" smtClean="0"/>
          </a:p>
        </p:txBody>
      </p:sp>
      <p:pic>
        <p:nvPicPr>
          <p:cNvPr id="4" name="Grafik 3" descr="oWS3.jpg"/>
          <p:cNvPicPr>
            <a:picLocks noChangeAspect="1"/>
          </p:cNvPicPr>
          <p:nvPr/>
        </p:nvPicPr>
        <p:blipFill>
          <a:blip r:embed="rId3" cstate="print"/>
          <a:srcRect b="10945"/>
          <a:stretch>
            <a:fillRect/>
          </a:stretch>
        </p:blipFill>
        <p:spPr>
          <a:xfrm>
            <a:off x="967059" y="3095087"/>
            <a:ext cx="4541045" cy="3142225"/>
          </a:xfrm>
          <a:prstGeom prst="rect">
            <a:avLst/>
          </a:prstGeom>
        </p:spPr>
      </p:pic>
      <p:pic>
        <p:nvPicPr>
          <p:cNvPr id="5" name="Bild 1" descr="Screenshot_114.png"/>
          <p:cNvPicPr>
            <a:picLocks noChangeAspect="1"/>
          </p:cNvPicPr>
          <p:nvPr/>
        </p:nvPicPr>
        <p:blipFill>
          <a:blip r:embed="rId4" cstate="print"/>
          <a:srcRect/>
          <a:stretch>
            <a:fillRect/>
          </a:stretch>
        </p:blipFill>
        <p:spPr bwMode="auto">
          <a:xfrm rot="420000">
            <a:off x="6418804" y="1523799"/>
            <a:ext cx="2116324" cy="4812223"/>
          </a:xfrm>
          <a:prstGeom prst="rect">
            <a:avLst/>
          </a:prstGeom>
          <a:noFill/>
          <a:ln w="9525">
            <a:noFill/>
            <a:miter lim="800000"/>
            <a:headEnd/>
            <a:tailEnd/>
          </a:ln>
        </p:spPr>
      </p:pic>
    </p:spTree>
    <p:extLst>
      <p:ext uri="{BB962C8B-B14F-4D97-AF65-F5344CB8AC3E}">
        <p14:creationId xmlns:p14="http://schemas.microsoft.com/office/powerpoint/2010/main" xmlns="" val="6406714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1828800"/>
          </a:xfrm>
        </p:spPr>
        <p:txBody>
          <a:bodyPr/>
          <a:lstStyle/>
          <a:p>
            <a:r>
              <a:rPr lang="en-GB" sz="6000" b="1" dirty="0" smtClean="0"/>
              <a:t>Feedback Forms</a:t>
            </a:r>
          </a:p>
          <a:p>
            <a:r>
              <a:rPr lang="en-GB" sz="6000" b="1" dirty="0" smtClean="0"/>
              <a:t>&amp;</a:t>
            </a:r>
          </a:p>
          <a:p>
            <a:r>
              <a:rPr lang="en-GB" sz="6000" b="1" dirty="0" smtClean="0"/>
              <a:t>Questions</a:t>
            </a:r>
            <a:endParaRPr lang="en-GB" sz="6000" b="1" dirty="0"/>
          </a:p>
        </p:txBody>
      </p:sp>
    </p:spTree>
    <p:extLst>
      <p:ext uri="{BB962C8B-B14F-4D97-AF65-F5344CB8AC3E}">
        <p14:creationId xmlns:p14="http://schemas.microsoft.com/office/powerpoint/2010/main" xmlns="" val="38638000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306712" y="1411668"/>
            <a:ext cx="2520000" cy="2175720"/>
            <a:chOff x="306712" y="1158236"/>
            <a:chExt cx="2520000" cy="2520000"/>
          </a:xfrm>
        </p:grpSpPr>
        <p:grpSp>
          <p:nvGrpSpPr>
            <p:cNvPr id="3" name="Group 19"/>
            <p:cNvGrpSpPr>
              <a:grpSpLocks/>
            </p:cNvGrpSpPr>
            <p:nvPr/>
          </p:nvGrpSpPr>
          <p:grpSpPr bwMode="auto">
            <a:xfrm>
              <a:off x="306712" y="1158236"/>
              <a:ext cx="2520000" cy="2520000"/>
              <a:chOff x="304" y="939"/>
              <a:chExt cx="2756" cy="3182"/>
            </a:xfrm>
          </p:grpSpPr>
          <p:pic>
            <p:nvPicPr>
              <p:cNvPr id="11" name="Picture 7"/>
              <p:cNvPicPr>
                <a:picLocks noChangeAspect="1" noChangeArrowheads="1"/>
              </p:cNvPicPr>
              <p:nvPr/>
            </p:nvPicPr>
            <p:blipFill>
              <a:blip r:embed="rId3" cstate="print"/>
              <a:srcRect l="27672" t="720" r="23846" b="9718"/>
              <a:stretch>
                <a:fillRect/>
              </a:stretch>
            </p:blipFill>
            <p:spPr bwMode="auto">
              <a:xfrm>
                <a:off x="304" y="939"/>
                <a:ext cx="2756" cy="3182"/>
              </a:xfrm>
              <a:prstGeom prst="rect">
                <a:avLst/>
              </a:prstGeom>
              <a:ln>
                <a:noFill/>
              </a:ln>
              <a:effectLst>
                <a:outerShdw blurRad="190500" algn="tl" rotWithShape="0">
                  <a:srgbClr val="000000">
                    <a:alpha val="70000"/>
                  </a:srgbClr>
                </a:outerShdw>
              </a:effectLst>
            </p:spPr>
          </p:pic>
          <p:pic>
            <p:nvPicPr>
              <p:cNvPr id="12" name="Picture 9"/>
              <p:cNvPicPr>
                <a:picLocks noChangeAspect="1" noChangeArrowheads="1"/>
              </p:cNvPicPr>
              <p:nvPr/>
            </p:nvPicPr>
            <p:blipFill>
              <a:blip r:embed="rId4" cstate="print"/>
              <a:srcRect l="45921" t="45625" r="39536" b="42673"/>
              <a:stretch>
                <a:fillRect/>
              </a:stretch>
            </p:blipFill>
            <p:spPr bwMode="auto">
              <a:xfrm>
                <a:off x="1861" y="2612"/>
                <a:ext cx="502" cy="304"/>
              </a:xfrm>
              <a:prstGeom prst="rect">
                <a:avLst/>
              </a:prstGeom>
              <a:ln>
                <a:noFill/>
              </a:ln>
              <a:effectLst>
                <a:outerShdw blurRad="190500" algn="tl" rotWithShape="0">
                  <a:srgbClr val="000000">
                    <a:alpha val="70000"/>
                  </a:srgbClr>
                </a:outerShdw>
              </a:effectLst>
            </p:spPr>
          </p:pic>
        </p:grpSp>
        <p:grpSp>
          <p:nvGrpSpPr>
            <p:cNvPr id="5" name="Group 16"/>
            <p:cNvGrpSpPr>
              <a:grpSpLocks/>
            </p:cNvGrpSpPr>
            <p:nvPr/>
          </p:nvGrpSpPr>
          <p:grpSpPr bwMode="auto">
            <a:xfrm>
              <a:off x="349687" y="1502516"/>
              <a:ext cx="1928403" cy="1859822"/>
              <a:chOff x="743" y="1547"/>
              <a:chExt cx="2109" cy="2593"/>
            </a:xfrm>
          </p:grpSpPr>
          <p:pic>
            <p:nvPicPr>
              <p:cNvPr id="9" name="Picture 8"/>
              <p:cNvPicPr>
                <a:picLocks noChangeAspect="1" noChangeArrowheads="1"/>
              </p:cNvPicPr>
              <p:nvPr/>
            </p:nvPicPr>
            <p:blipFill>
              <a:blip r:embed="rId5" cstate="print"/>
              <a:srcRect l="36798" t="14006" r="26099" b="13007"/>
              <a:stretch>
                <a:fillRect/>
              </a:stretch>
            </p:blipFill>
            <p:spPr bwMode="auto">
              <a:xfrm>
                <a:off x="743" y="1547"/>
                <a:ext cx="2109" cy="2593"/>
              </a:xfrm>
              <a:prstGeom prst="rect">
                <a:avLst/>
              </a:prstGeom>
              <a:ln>
                <a:noFill/>
              </a:ln>
              <a:effectLst>
                <a:outerShdw blurRad="190500" algn="tl" rotWithShape="0">
                  <a:srgbClr val="000000">
                    <a:alpha val="70000"/>
                  </a:srgbClr>
                </a:outerShdw>
              </a:effectLst>
            </p:spPr>
          </p:pic>
          <p:pic>
            <p:nvPicPr>
              <p:cNvPr id="10" name="Picture 9"/>
              <p:cNvPicPr>
                <a:picLocks noChangeAspect="1" noChangeArrowheads="1"/>
              </p:cNvPicPr>
              <p:nvPr/>
            </p:nvPicPr>
            <p:blipFill>
              <a:blip r:embed="rId6" cstate="print"/>
              <a:srcRect l="45921" t="45625" r="39536" b="42673"/>
              <a:stretch>
                <a:fillRect/>
              </a:stretch>
            </p:blipFill>
            <p:spPr bwMode="auto">
              <a:xfrm>
                <a:off x="1789" y="2748"/>
                <a:ext cx="502" cy="304"/>
              </a:xfrm>
              <a:prstGeom prst="rect">
                <a:avLst/>
              </a:prstGeom>
              <a:ln>
                <a:noFill/>
              </a:ln>
              <a:effectLst>
                <a:outerShdw blurRad="190500" algn="tl" rotWithShape="0">
                  <a:srgbClr val="000000">
                    <a:alpha val="70000"/>
                  </a:srgbClr>
                </a:outerShdw>
              </a:effectLst>
            </p:spPr>
          </p:pic>
        </p:grpSp>
        <p:pic>
          <p:nvPicPr>
            <p:cNvPr id="8" name="Picture 7"/>
            <p:cNvPicPr>
              <a:picLocks noChangeAspect="1" noChangeArrowheads="1"/>
            </p:cNvPicPr>
            <p:nvPr/>
          </p:nvPicPr>
          <p:blipFill>
            <a:blip r:embed="rId5" cstate="print"/>
            <a:srcRect l="28740" t="14232" r="62973" b="13005"/>
            <a:stretch>
              <a:fillRect/>
            </a:stretch>
          </p:blipFill>
          <p:spPr bwMode="auto">
            <a:xfrm>
              <a:off x="2279005" y="1502516"/>
              <a:ext cx="430668" cy="1854084"/>
            </a:xfrm>
            <a:prstGeom prst="rect">
              <a:avLst/>
            </a:prstGeom>
            <a:ln>
              <a:noFill/>
            </a:ln>
            <a:effectLst>
              <a:outerShdw blurRad="190500" algn="tl" rotWithShape="0">
                <a:srgbClr val="000000">
                  <a:alpha val="70000"/>
                </a:srgbClr>
              </a:outerShdw>
            </a:effectLst>
          </p:spPr>
        </p:pic>
      </p:grpSp>
      <p:pic>
        <p:nvPicPr>
          <p:cNvPr id="13" name="Picture 5"/>
          <p:cNvPicPr>
            <a:picLocks noChangeAspect="1" noChangeArrowheads="1"/>
          </p:cNvPicPr>
          <p:nvPr/>
        </p:nvPicPr>
        <p:blipFill>
          <a:blip r:embed="rId7" cstate="print"/>
          <a:srcRect l="18448" t="720" r="22385" b="4500"/>
          <a:stretch>
            <a:fillRect/>
          </a:stretch>
        </p:blipFill>
        <p:spPr bwMode="auto">
          <a:xfrm>
            <a:off x="306712" y="4056609"/>
            <a:ext cx="2519618" cy="2171066"/>
          </a:xfrm>
          <a:prstGeom prst="rect">
            <a:avLst/>
          </a:prstGeom>
          <a:ln>
            <a:noFill/>
          </a:ln>
          <a:effectLst>
            <a:outerShdw blurRad="190500" algn="tl" rotWithShape="0">
              <a:srgbClr val="000000">
                <a:alpha val="70000"/>
              </a:srgbClr>
            </a:outerShdw>
          </a:effectLst>
        </p:spPr>
      </p:pic>
      <p:sp>
        <p:nvSpPr>
          <p:cNvPr id="14" name="Text Box 18"/>
          <p:cNvSpPr txBox="1">
            <a:spLocks noChangeArrowheads="1"/>
          </p:cNvSpPr>
          <p:nvPr/>
        </p:nvSpPr>
        <p:spPr bwMode="auto">
          <a:xfrm>
            <a:off x="324831" y="1009886"/>
            <a:ext cx="2493183" cy="400110"/>
          </a:xfrm>
          <a:prstGeom prst="rect">
            <a:avLst/>
          </a:prstGeom>
          <a:noFill/>
          <a:ln w="9525">
            <a:noFill/>
            <a:miter lim="800000"/>
            <a:headEnd/>
            <a:tailEnd/>
          </a:ln>
        </p:spPr>
        <p:txBody>
          <a:bodyPr wrap="none">
            <a:spAutoFit/>
          </a:bodyPr>
          <a:lstStyle/>
          <a:p>
            <a:pPr algn="ctr"/>
            <a:r>
              <a:rPr lang="en-GB" sz="2000" b="1" dirty="0" smtClean="0">
                <a:solidFill>
                  <a:srgbClr val="1F3692"/>
                </a:solidFill>
                <a:latin typeface="Calibri" pitchFamily="34" charset="0"/>
                <a:cs typeface="Calibri" pitchFamily="34" charset="0"/>
              </a:rPr>
              <a:t>Mar </a:t>
            </a:r>
            <a:r>
              <a:rPr lang="en-GB" sz="2000" b="1" dirty="0">
                <a:solidFill>
                  <a:srgbClr val="1F3692"/>
                </a:solidFill>
                <a:latin typeface="Calibri" pitchFamily="34" charset="0"/>
                <a:cs typeface="Calibri" pitchFamily="34" charset="0"/>
              </a:rPr>
              <a:t>2005 – May 2009</a:t>
            </a:r>
            <a:endParaRPr lang="en-US" sz="2000" b="1" dirty="0">
              <a:solidFill>
                <a:srgbClr val="1F3692"/>
              </a:solidFill>
              <a:latin typeface="Calibri" pitchFamily="34" charset="0"/>
              <a:cs typeface="Calibri" pitchFamily="34" charset="0"/>
            </a:endParaRPr>
          </a:p>
        </p:txBody>
      </p:sp>
      <p:sp>
        <p:nvSpPr>
          <p:cNvPr id="15" name="Text Box 19"/>
          <p:cNvSpPr txBox="1">
            <a:spLocks noChangeArrowheads="1"/>
          </p:cNvSpPr>
          <p:nvPr/>
        </p:nvSpPr>
        <p:spPr bwMode="auto">
          <a:xfrm>
            <a:off x="335518" y="3649904"/>
            <a:ext cx="2435282" cy="400110"/>
          </a:xfrm>
          <a:prstGeom prst="rect">
            <a:avLst/>
          </a:prstGeom>
          <a:noFill/>
          <a:ln w="9525">
            <a:noFill/>
            <a:miter lim="800000"/>
            <a:headEnd/>
            <a:tailEnd/>
          </a:ln>
        </p:spPr>
        <p:txBody>
          <a:bodyPr wrap="none">
            <a:spAutoFit/>
          </a:bodyPr>
          <a:lstStyle/>
          <a:p>
            <a:pPr algn="ctr"/>
            <a:r>
              <a:rPr lang="en-GB" sz="2000" b="1" dirty="0" smtClean="0">
                <a:solidFill>
                  <a:srgbClr val="1F3692"/>
                </a:solidFill>
                <a:latin typeface="Calibri" pitchFamily="34" charset="0"/>
                <a:cs typeface="Calibri" pitchFamily="34" charset="0"/>
              </a:rPr>
              <a:t>Apr </a:t>
            </a:r>
            <a:r>
              <a:rPr lang="en-GB" sz="2000" b="1" dirty="0">
                <a:solidFill>
                  <a:srgbClr val="1F3692"/>
                </a:solidFill>
                <a:latin typeface="Calibri" pitchFamily="34" charset="0"/>
                <a:cs typeface="Calibri" pitchFamily="34" charset="0"/>
              </a:rPr>
              <a:t>2004 – </a:t>
            </a:r>
            <a:r>
              <a:rPr lang="en-GB" sz="2000" b="1" dirty="0" smtClean="0">
                <a:solidFill>
                  <a:srgbClr val="1F3692"/>
                </a:solidFill>
                <a:latin typeface="Calibri" pitchFamily="34" charset="0"/>
                <a:cs typeface="Calibri" pitchFamily="34" charset="0"/>
              </a:rPr>
              <a:t>Dec </a:t>
            </a:r>
            <a:r>
              <a:rPr lang="en-GB" sz="2000" b="1" dirty="0">
                <a:solidFill>
                  <a:srgbClr val="1F3692"/>
                </a:solidFill>
                <a:latin typeface="Calibri" pitchFamily="34" charset="0"/>
                <a:cs typeface="Calibri" pitchFamily="34" charset="0"/>
              </a:rPr>
              <a:t>2009</a:t>
            </a:r>
            <a:endParaRPr lang="en-US" sz="2000" b="1" dirty="0">
              <a:solidFill>
                <a:srgbClr val="1F3692"/>
              </a:solidFill>
              <a:latin typeface="Calibri" pitchFamily="34" charset="0"/>
              <a:cs typeface="Calibri" pitchFamily="34" charset="0"/>
            </a:endParaRPr>
          </a:p>
        </p:txBody>
      </p:sp>
      <p:sp>
        <p:nvSpPr>
          <p:cNvPr id="16" name="Right Arrow 15"/>
          <p:cNvSpPr/>
          <p:nvPr/>
        </p:nvSpPr>
        <p:spPr>
          <a:xfrm>
            <a:off x="2945312" y="3516350"/>
            <a:ext cx="891902" cy="541800"/>
          </a:xfrm>
          <a:prstGeom prst="rightArrow">
            <a:avLst/>
          </a:prstGeom>
          <a:gradFill flip="none" rotWithShape="1">
            <a:gsLst>
              <a:gs pos="0">
                <a:srgbClr val="1F3692"/>
              </a:gs>
              <a:gs pos="100000">
                <a:srgbClr val="BED2F0"/>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2"/>
          <p:cNvPicPr>
            <a:picLocks noChangeArrowheads="1"/>
          </p:cNvPicPr>
          <p:nvPr/>
        </p:nvPicPr>
        <p:blipFill>
          <a:blip r:embed="rId8" cstate="print"/>
          <a:srcRect l="30952" r="5399" b="2700"/>
          <a:stretch>
            <a:fillRect/>
          </a:stretch>
        </p:blipFill>
        <p:spPr bwMode="auto">
          <a:xfrm>
            <a:off x="3923532" y="2262219"/>
            <a:ext cx="2520000" cy="2006660"/>
          </a:xfrm>
          <a:prstGeom prst="rect">
            <a:avLst/>
          </a:prstGeom>
          <a:ln>
            <a:noFill/>
          </a:ln>
          <a:effectLst>
            <a:outerShdw blurRad="190500" algn="tl" rotWithShape="0">
              <a:srgbClr val="000000">
                <a:alpha val="70000"/>
              </a:srgbClr>
            </a:outerShdw>
          </a:effectLst>
        </p:spPr>
      </p:pic>
      <p:sp>
        <p:nvSpPr>
          <p:cNvPr id="18" name="Text Box 18"/>
          <p:cNvSpPr txBox="1">
            <a:spLocks noChangeArrowheads="1"/>
          </p:cNvSpPr>
          <p:nvPr/>
        </p:nvSpPr>
        <p:spPr bwMode="auto">
          <a:xfrm>
            <a:off x="3792860" y="1836743"/>
            <a:ext cx="2401619" cy="400110"/>
          </a:xfrm>
          <a:prstGeom prst="rect">
            <a:avLst/>
          </a:prstGeom>
          <a:noFill/>
          <a:ln w="9525">
            <a:noFill/>
            <a:miter lim="800000"/>
            <a:headEnd/>
            <a:tailEnd/>
          </a:ln>
        </p:spPr>
        <p:txBody>
          <a:bodyPr wrap="none">
            <a:spAutoFit/>
          </a:bodyPr>
          <a:lstStyle/>
          <a:p>
            <a:r>
              <a:rPr lang="en-GB" sz="2000" b="1" dirty="0" smtClean="0">
                <a:solidFill>
                  <a:srgbClr val="1F3692"/>
                </a:solidFill>
                <a:latin typeface="Calibri" pitchFamily="34" charset="0"/>
                <a:cs typeface="Calibri" pitchFamily="34" charset="0"/>
              </a:rPr>
              <a:t>Jun 2009 – Dec 2011</a:t>
            </a:r>
            <a:endParaRPr lang="en-US" sz="2000" b="1" dirty="0">
              <a:solidFill>
                <a:srgbClr val="1F3692"/>
              </a:solidFill>
              <a:latin typeface="Calibri" pitchFamily="34" charset="0"/>
              <a:cs typeface="Calibri" pitchFamily="34" charset="0"/>
            </a:endParaRPr>
          </a:p>
        </p:txBody>
      </p:sp>
      <p:sp>
        <p:nvSpPr>
          <p:cNvPr id="19" name="Right Arrow 18"/>
          <p:cNvSpPr/>
          <p:nvPr/>
        </p:nvSpPr>
        <p:spPr>
          <a:xfrm>
            <a:off x="6559460" y="3516350"/>
            <a:ext cx="891902" cy="541800"/>
          </a:xfrm>
          <a:prstGeom prst="rightArrow">
            <a:avLst/>
          </a:prstGeom>
          <a:gradFill flip="none" rotWithShape="1">
            <a:gsLst>
              <a:gs pos="0">
                <a:srgbClr val="1F3692"/>
              </a:gs>
              <a:gs pos="100000">
                <a:srgbClr val="BED2F0"/>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2"/>
          <p:cNvPicPr>
            <a:picLocks noChangeArrowheads="1"/>
          </p:cNvPicPr>
          <p:nvPr/>
        </p:nvPicPr>
        <p:blipFill rotWithShape="1">
          <a:blip r:embed="rId9" cstate="print"/>
          <a:srcRect l="30952" r="29301" b="2700"/>
          <a:stretch/>
        </p:blipFill>
        <p:spPr bwMode="auto">
          <a:xfrm>
            <a:off x="7570339" y="2267658"/>
            <a:ext cx="1573662" cy="2001222"/>
          </a:xfrm>
          <a:prstGeom prst="rect">
            <a:avLst/>
          </a:prstGeom>
          <a:ln>
            <a:noFill/>
          </a:ln>
          <a:effectLst>
            <a:outerShdw blurRad="190500" algn="tl" rotWithShape="0">
              <a:srgbClr val="000000">
                <a:alpha val="70000"/>
              </a:srgbClr>
            </a:outerShdw>
          </a:effectLst>
        </p:spPr>
      </p:pic>
      <p:sp>
        <p:nvSpPr>
          <p:cNvPr id="21" name="Rectangle 20"/>
          <p:cNvSpPr/>
          <p:nvPr/>
        </p:nvSpPr>
        <p:spPr>
          <a:xfrm>
            <a:off x="4905592" y="4493438"/>
            <a:ext cx="4199638" cy="1569660"/>
          </a:xfrm>
          <a:prstGeom prst="rect">
            <a:avLst/>
          </a:prstGeom>
        </p:spPr>
        <p:txBody>
          <a:bodyPr wrap="square">
            <a:spAutoFit/>
          </a:bodyPr>
          <a:lstStyle/>
          <a:p>
            <a:pPr eaLnBrk="0" hangingPunct="0">
              <a:spcAft>
                <a:spcPts val="0"/>
              </a:spcAft>
              <a:buClr>
                <a:schemeClr val="tx2"/>
              </a:buClr>
            </a:pPr>
            <a:r>
              <a:rPr kumimoji="1" lang="en-GB" sz="1600" b="1" i="1" dirty="0" smtClean="0">
                <a:solidFill>
                  <a:schemeClr val="tx2">
                    <a:lumMod val="50000"/>
                  </a:schemeClr>
                </a:solidFill>
                <a:latin typeface="Calibri" pitchFamily="34" charset="0"/>
                <a:ea typeface="Arial Unicode MS" pitchFamily="34" charset="-128"/>
                <a:cs typeface="Arial Unicode MS" pitchFamily="34" charset="-128"/>
              </a:rPr>
              <a:t>“</a:t>
            </a:r>
            <a:r>
              <a:rPr kumimoji="1" lang="en-GB" sz="1600" b="1" i="1" dirty="0">
                <a:solidFill>
                  <a:schemeClr val="tx2">
                    <a:lumMod val="50000"/>
                  </a:schemeClr>
                </a:solidFill>
                <a:latin typeface="Calibri" pitchFamily="34" charset="0"/>
                <a:ea typeface="Arial Unicode MS" pitchFamily="34" charset="-128"/>
                <a:cs typeface="Arial Unicode MS" pitchFamily="34" charset="-128"/>
              </a:rPr>
              <a:t>Driven by a user/producer </a:t>
            </a:r>
            <a:r>
              <a:rPr kumimoji="1" lang="en-GB" sz="1600" b="1" i="1" dirty="0" smtClean="0">
                <a:solidFill>
                  <a:schemeClr val="tx2">
                    <a:lumMod val="50000"/>
                  </a:schemeClr>
                </a:solidFill>
                <a:latin typeface="Calibri" pitchFamily="34" charset="0"/>
                <a:ea typeface="Arial Unicode MS" pitchFamily="34" charset="-128"/>
                <a:cs typeface="Arial Unicode MS" pitchFamily="34" charset="-128"/>
              </a:rPr>
              <a:t>partnership”: </a:t>
            </a:r>
            <a:r>
              <a:rPr kumimoji="1" lang="en-GB" sz="1600" b="0" i="1" dirty="0" smtClean="0">
                <a:solidFill>
                  <a:schemeClr val="tx2">
                    <a:lumMod val="50000"/>
                  </a:schemeClr>
                </a:solidFill>
                <a:latin typeface="Calibri" pitchFamily="34" charset="0"/>
                <a:ea typeface="Arial Unicode MS" pitchFamily="34" charset="-128"/>
                <a:cs typeface="Arial Unicode MS" pitchFamily="34" charset="-128"/>
              </a:rPr>
              <a:t>Aim </a:t>
            </a:r>
            <a:r>
              <a:rPr kumimoji="1" lang="en-GB" sz="1600" b="0" i="1" dirty="0">
                <a:solidFill>
                  <a:schemeClr val="tx2">
                    <a:lumMod val="50000"/>
                  </a:schemeClr>
                </a:solidFill>
                <a:latin typeface="Calibri" pitchFamily="34" charset="0"/>
                <a:ea typeface="Arial Unicode MS" pitchFamily="34" charset="-128"/>
                <a:cs typeface="Arial Unicode MS" pitchFamily="34" charset="-128"/>
              </a:rPr>
              <a:t>is to provide services that meet users’ varied and evolving requirements as fully, effectively and efficiently as possible, taking into account (and working to </a:t>
            </a:r>
            <a:r>
              <a:rPr kumimoji="1" lang="en-GB" sz="1600" b="0" i="1" dirty="0" smtClean="0">
                <a:solidFill>
                  <a:schemeClr val="tx2">
                    <a:lumMod val="50000"/>
                  </a:schemeClr>
                </a:solidFill>
                <a:latin typeface="Calibri" pitchFamily="34" charset="0"/>
                <a:ea typeface="Arial Unicode MS" pitchFamily="34" charset="-128"/>
                <a:cs typeface="Arial Unicode MS" pitchFamily="34" charset="-128"/>
              </a:rPr>
              <a:t>reduce) scientific, technological and funding constraints</a:t>
            </a:r>
            <a:endParaRPr kumimoji="1" lang="en-GB" sz="1600" b="0" i="1" dirty="0">
              <a:solidFill>
                <a:schemeClr val="tx2">
                  <a:lumMod val="50000"/>
                </a:schemeClr>
              </a:solidFill>
              <a:latin typeface="Calibri" pitchFamily="34" charset="0"/>
              <a:ea typeface="Arial Unicode MS" pitchFamily="34" charset="-128"/>
              <a:cs typeface="Arial Unicode MS" pitchFamily="34" charset="-128"/>
            </a:endParaRPr>
          </a:p>
        </p:txBody>
      </p:sp>
      <p:sp>
        <p:nvSpPr>
          <p:cNvPr id="22" name="Text Box 18"/>
          <p:cNvSpPr txBox="1">
            <a:spLocks noChangeArrowheads="1"/>
          </p:cNvSpPr>
          <p:nvPr/>
        </p:nvSpPr>
        <p:spPr bwMode="auto">
          <a:xfrm>
            <a:off x="7570339" y="1564890"/>
            <a:ext cx="1425711" cy="707886"/>
          </a:xfrm>
          <a:prstGeom prst="rect">
            <a:avLst/>
          </a:prstGeom>
          <a:noFill/>
          <a:ln w="9525">
            <a:noFill/>
            <a:miter lim="800000"/>
            <a:headEnd/>
            <a:tailEnd/>
          </a:ln>
        </p:spPr>
        <p:txBody>
          <a:bodyPr wrap="none">
            <a:spAutoFit/>
          </a:bodyPr>
          <a:lstStyle/>
          <a:p>
            <a:r>
              <a:rPr lang="en-GB" sz="2000" b="1" dirty="0" smtClean="0">
                <a:solidFill>
                  <a:srgbClr val="1F3692"/>
                </a:solidFill>
                <a:latin typeface="Calibri" pitchFamily="34" charset="0"/>
                <a:cs typeface="Calibri" pitchFamily="34" charset="0"/>
              </a:rPr>
              <a:t>Nov 2011 –</a:t>
            </a:r>
          </a:p>
          <a:p>
            <a:r>
              <a:rPr lang="en-GB" sz="2000" b="1" dirty="0" smtClean="0">
                <a:solidFill>
                  <a:srgbClr val="1F3692"/>
                </a:solidFill>
                <a:latin typeface="Calibri" pitchFamily="34" charset="0"/>
                <a:cs typeface="Calibri" pitchFamily="34" charset="0"/>
              </a:rPr>
              <a:t>Jul 2014</a:t>
            </a:r>
            <a:endParaRPr lang="en-US" sz="2000" b="1" dirty="0">
              <a:solidFill>
                <a:srgbClr val="1F3692"/>
              </a:solidFill>
              <a:latin typeface="Calibri" pitchFamily="34" charset="0"/>
              <a:cs typeface="Calibri" pitchFamily="34" charset="0"/>
            </a:endParaRPr>
          </a:p>
        </p:txBody>
      </p:sp>
      <p:sp>
        <p:nvSpPr>
          <p:cNvPr id="23" name="Rectangle 22"/>
          <p:cNvSpPr/>
          <p:nvPr/>
        </p:nvSpPr>
        <p:spPr>
          <a:xfrm>
            <a:off x="2934949" y="1005731"/>
            <a:ext cx="4804794" cy="830997"/>
          </a:xfrm>
          <a:prstGeom prst="rect">
            <a:avLst/>
          </a:prstGeom>
        </p:spPr>
        <p:txBody>
          <a:bodyPr wrap="square">
            <a:spAutoFit/>
          </a:bodyPr>
          <a:lstStyle/>
          <a:p>
            <a:pPr eaLnBrk="0" hangingPunct="0">
              <a:spcAft>
                <a:spcPts val="500"/>
              </a:spcAft>
              <a:buClr>
                <a:schemeClr val="tx2"/>
              </a:buClr>
            </a:pPr>
            <a:r>
              <a:rPr kumimoji="1" lang="en-GB" sz="1600" b="1" dirty="0" smtClean="0">
                <a:solidFill>
                  <a:schemeClr val="tx2">
                    <a:lumMod val="50000"/>
                  </a:schemeClr>
                </a:solidFill>
                <a:latin typeface="Calibri" pitchFamily="34" charset="0"/>
                <a:ea typeface="Arial Unicode MS" pitchFamily="34" charset="-128"/>
                <a:cs typeface="Calibri" pitchFamily="34" charset="0"/>
              </a:rPr>
              <a:t>“Producer-driven”: </a:t>
            </a:r>
            <a:r>
              <a:rPr kumimoji="1" lang="en-GB" sz="1600" b="0" i="1" dirty="0" smtClean="0">
                <a:solidFill>
                  <a:schemeClr val="tx2">
                    <a:lumMod val="50000"/>
                  </a:schemeClr>
                </a:solidFill>
                <a:latin typeface="Calibri" pitchFamily="34" charset="0"/>
                <a:ea typeface="Arial Unicode MS" pitchFamily="34" charset="-128"/>
                <a:cs typeface="Calibri" pitchFamily="34" charset="0"/>
              </a:rPr>
              <a:t>Primary </a:t>
            </a:r>
            <a:r>
              <a:rPr kumimoji="1" lang="en-GB" sz="1600" b="0" i="1" dirty="0">
                <a:solidFill>
                  <a:schemeClr val="tx2">
                    <a:lumMod val="50000"/>
                  </a:schemeClr>
                </a:solidFill>
                <a:latin typeface="Calibri" pitchFamily="34" charset="0"/>
                <a:ea typeface="Arial Unicode MS" pitchFamily="34" charset="-128"/>
                <a:cs typeface="Calibri" pitchFamily="34" charset="0"/>
              </a:rPr>
              <a:t>aim is to build and demonstrate a new capability to meet generally-expressed user requirements</a:t>
            </a:r>
            <a:endParaRPr lang="en-GB" sz="1600" b="0" dirty="0">
              <a:solidFill>
                <a:schemeClr val="tx2">
                  <a:lumMod val="50000"/>
                </a:schemeClr>
              </a:solidFill>
              <a:latin typeface="Calibri" pitchFamily="34" charset="0"/>
              <a:cs typeface="Calibri" pitchFamily="34" charset="0"/>
            </a:endParaRPr>
          </a:p>
        </p:txBody>
      </p:sp>
      <p:sp>
        <p:nvSpPr>
          <p:cNvPr id="24" name="Rectangle 23"/>
          <p:cNvSpPr/>
          <p:nvPr/>
        </p:nvSpPr>
        <p:spPr>
          <a:xfrm>
            <a:off x="2967612" y="4493438"/>
            <a:ext cx="1828800" cy="1815882"/>
          </a:xfrm>
          <a:prstGeom prst="rect">
            <a:avLst/>
          </a:prstGeom>
        </p:spPr>
        <p:txBody>
          <a:bodyPr wrap="square">
            <a:spAutoFit/>
          </a:bodyPr>
          <a:lstStyle/>
          <a:p>
            <a:pPr eaLnBrk="0" hangingPunct="0">
              <a:spcAft>
                <a:spcPts val="500"/>
              </a:spcAft>
              <a:buClr>
                <a:schemeClr val="tx2"/>
              </a:buClr>
            </a:pPr>
            <a:r>
              <a:rPr kumimoji="1" lang="en-GB" sz="1600" b="1" dirty="0">
                <a:solidFill>
                  <a:schemeClr val="tx2">
                    <a:lumMod val="50000"/>
                  </a:schemeClr>
                </a:solidFill>
                <a:latin typeface="Calibri" pitchFamily="34" charset="0"/>
                <a:ea typeface="Arial Unicode MS" pitchFamily="34" charset="-128"/>
                <a:cs typeface="Arial Unicode MS" pitchFamily="34" charset="-128"/>
              </a:rPr>
              <a:t>“</a:t>
            </a:r>
            <a:r>
              <a:rPr kumimoji="1" lang="en-GB" sz="1600" b="1" dirty="0" smtClean="0">
                <a:solidFill>
                  <a:schemeClr val="tx2">
                    <a:lumMod val="50000"/>
                  </a:schemeClr>
                </a:solidFill>
                <a:latin typeface="Calibri" pitchFamily="34" charset="0"/>
                <a:ea typeface="Arial Unicode MS" pitchFamily="34" charset="-128"/>
                <a:cs typeface="Arial Unicode MS" pitchFamily="34" charset="-128"/>
              </a:rPr>
              <a:t>User-driven”: </a:t>
            </a:r>
            <a:r>
              <a:rPr kumimoji="1" lang="en-GB" sz="1600" b="0" i="1" dirty="0" smtClean="0">
                <a:solidFill>
                  <a:schemeClr val="tx2">
                    <a:lumMod val="50000"/>
                  </a:schemeClr>
                </a:solidFill>
                <a:latin typeface="Calibri" pitchFamily="34" charset="0"/>
                <a:ea typeface="Arial Unicode MS" pitchFamily="34" charset="-128"/>
                <a:cs typeface="Arial Unicode MS" pitchFamily="34" charset="-128"/>
              </a:rPr>
              <a:t>Primary </a:t>
            </a:r>
            <a:r>
              <a:rPr kumimoji="1" lang="en-GB" sz="1600" b="0" i="1" dirty="0">
                <a:solidFill>
                  <a:schemeClr val="tx2">
                    <a:lumMod val="50000"/>
                  </a:schemeClr>
                </a:solidFill>
                <a:latin typeface="Calibri" pitchFamily="34" charset="0"/>
                <a:ea typeface="Arial Unicode MS" pitchFamily="34" charset="-128"/>
                <a:cs typeface="Arial Unicode MS" pitchFamily="34" charset="-128"/>
              </a:rPr>
              <a:t>aim is to provide services that users require and help to </a:t>
            </a:r>
            <a:r>
              <a:rPr kumimoji="1" lang="en-GB" sz="1600" b="0" i="1" dirty="0" smtClean="0">
                <a:solidFill>
                  <a:schemeClr val="tx2">
                    <a:lumMod val="50000"/>
                  </a:schemeClr>
                </a:solidFill>
                <a:latin typeface="Calibri" pitchFamily="34" charset="0"/>
                <a:ea typeface="Arial Unicode MS" pitchFamily="34" charset="-128"/>
                <a:cs typeface="Arial Unicode MS" pitchFamily="34" charset="-128"/>
              </a:rPr>
              <a:t>specify </a:t>
            </a:r>
            <a:r>
              <a:rPr kumimoji="1" lang="en-GB" sz="1600" b="0" i="1" dirty="0">
                <a:solidFill>
                  <a:schemeClr val="tx2">
                    <a:lumMod val="50000"/>
                  </a:schemeClr>
                </a:solidFill>
                <a:latin typeface="Calibri" pitchFamily="34" charset="0"/>
                <a:ea typeface="Arial Unicode MS" pitchFamily="34" charset="-128"/>
                <a:cs typeface="Arial Unicode MS" pitchFamily="34" charset="-128"/>
              </a:rPr>
              <a:t>using existing capability</a:t>
            </a:r>
          </a:p>
        </p:txBody>
      </p:sp>
      <p:sp>
        <p:nvSpPr>
          <p:cNvPr id="4" name="Title 3"/>
          <p:cNvSpPr>
            <a:spLocks noGrp="1"/>
          </p:cNvSpPr>
          <p:nvPr>
            <p:ph type="title"/>
          </p:nvPr>
        </p:nvSpPr>
        <p:spPr/>
        <p:txBody>
          <a:bodyPr>
            <a:noAutofit/>
          </a:bodyPr>
          <a:lstStyle/>
          <a:p>
            <a:r>
              <a:rPr lang="en-GB" sz="2000" dirty="0" smtClean="0"/>
              <a:t>Heritage: from GMES and PROMOTE to MACC and MACC-II</a:t>
            </a:r>
            <a:endParaRPr lang="en-GB" sz="2000" dirty="0"/>
          </a:p>
        </p:txBody>
      </p:sp>
    </p:spTree>
    <p:extLst>
      <p:ext uri="{BB962C8B-B14F-4D97-AF65-F5344CB8AC3E}">
        <p14:creationId xmlns:p14="http://schemas.microsoft.com/office/powerpoint/2010/main" xmlns="" val="19680213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ructure3.png"/>
          <p:cNvPicPr>
            <a:picLocks noChangeAspect="1"/>
          </p:cNvPicPr>
          <p:nvPr/>
        </p:nvPicPr>
        <p:blipFill>
          <a:blip r:embed="rId3" cstate="print"/>
          <a:stretch>
            <a:fillRect/>
          </a:stretch>
        </p:blipFill>
        <p:spPr>
          <a:xfrm>
            <a:off x="407434" y="1097503"/>
            <a:ext cx="8525823" cy="4331761"/>
          </a:xfrm>
          <a:prstGeom prst="rect">
            <a:avLst/>
          </a:prstGeom>
        </p:spPr>
      </p:pic>
      <p:sp>
        <p:nvSpPr>
          <p:cNvPr id="2" name="Title 1"/>
          <p:cNvSpPr>
            <a:spLocks noGrp="1"/>
          </p:cNvSpPr>
          <p:nvPr>
            <p:ph type="title"/>
          </p:nvPr>
        </p:nvSpPr>
        <p:spPr/>
        <p:txBody>
          <a:bodyPr>
            <a:normAutofit fontScale="90000"/>
          </a:bodyPr>
          <a:lstStyle/>
          <a:p>
            <a:r>
              <a:rPr lang="en-GB" dirty="0" smtClean="0"/>
              <a:t>Project Structure and Main </a:t>
            </a:r>
            <a:r>
              <a:rPr lang="en-GB" dirty="0"/>
              <a:t>P</a:t>
            </a:r>
            <a:r>
              <a:rPr lang="en-GB" dirty="0" smtClean="0"/>
              <a:t>roducts</a:t>
            </a:r>
            <a:endParaRPr lang="en-GB" dirty="0"/>
          </a:p>
        </p:txBody>
      </p:sp>
      <p:pic>
        <p:nvPicPr>
          <p:cNvPr id="6" name="Picture 8" descr="MACC-AS-tr.png"/>
          <p:cNvPicPr>
            <a:picLocks noChangeAspect="1"/>
          </p:cNvPicPr>
          <p:nvPr/>
        </p:nvPicPr>
        <p:blipFill>
          <a:blip r:embed="rId4" cstate="print"/>
          <a:srcRect/>
          <a:stretch>
            <a:fillRect/>
          </a:stretch>
        </p:blipFill>
        <p:spPr bwMode="auto">
          <a:xfrm>
            <a:off x="407434" y="6242851"/>
            <a:ext cx="1146947" cy="557974"/>
          </a:xfrm>
          <a:prstGeom prst="rect">
            <a:avLst/>
          </a:prstGeom>
          <a:noFill/>
          <a:ln w="9525">
            <a:noFill/>
            <a:miter lim="800000"/>
            <a:headEnd/>
            <a:tailEnd/>
          </a:ln>
        </p:spPr>
      </p:pic>
      <p:grpSp>
        <p:nvGrpSpPr>
          <p:cNvPr id="3" name="Group 6"/>
          <p:cNvGrpSpPr/>
          <p:nvPr/>
        </p:nvGrpSpPr>
        <p:grpSpPr>
          <a:xfrm>
            <a:off x="3196572" y="6521695"/>
            <a:ext cx="5776850" cy="162211"/>
            <a:chOff x="2052098" y="6395557"/>
            <a:chExt cx="5776850" cy="162211"/>
          </a:xfrm>
        </p:grpSpPr>
        <p:pic>
          <p:nvPicPr>
            <p:cNvPr id="8" name="Picture 6" descr="uk"/>
            <p:cNvPicPr>
              <a:picLocks noChangeAspect="1" noChangeArrowheads="1"/>
            </p:cNvPicPr>
            <p:nvPr/>
          </p:nvPicPr>
          <p:blipFill>
            <a:blip r:embed="rId5" cstate="print"/>
            <a:srcRect/>
            <a:stretch>
              <a:fillRect/>
            </a:stretch>
          </p:blipFill>
          <p:spPr bwMode="auto">
            <a:xfrm>
              <a:off x="7616223" y="6395700"/>
              <a:ext cx="212725" cy="161925"/>
            </a:xfrm>
            <a:prstGeom prst="rect">
              <a:avLst/>
            </a:prstGeom>
            <a:noFill/>
            <a:ln w="9525">
              <a:noFill/>
              <a:miter lim="800000"/>
              <a:headEnd/>
              <a:tailEnd/>
            </a:ln>
          </p:spPr>
        </p:pic>
        <p:pic>
          <p:nvPicPr>
            <p:cNvPr id="9" name="Picture 7" descr="int"/>
            <p:cNvPicPr>
              <a:picLocks noChangeAspect="1" noChangeArrowheads="1"/>
            </p:cNvPicPr>
            <p:nvPr/>
          </p:nvPicPr>
          <p:blipFill>
            <a:blip r:embed="rId6" cstate="print"/>
            <a:srcRect/>
            <a:stretch>
              <a:fillRect/>
            </a:stretch>
          </p:blipFill>
          <p:spPr bwMode="auto">
            <a:xfrm>
              <a:off x="2052098" y="6395700"/>
              <a:ext cx="212725" cy="161925"/>
            </a:xfrm>
            <a:prstGeom prst="rect">
              <a:avLst/>
            </a:prstGeom>
            <a:noFill/>
            <a:ln w="9525">
              <a:noFill/>
              <a:miter lim="800000"/>
              <a:headEnd/>
              <a:tailEnd/>
            </a:ln>
          </p:spPr>
        </p:pic>
        <p:pic>
          <p:nvPicPr>
            <p:cNvPr id="10" name="Picture 8" descr="jrc"/>
            <p:cNvPicPr>
              <a:picLocks noChangeAspect="1" noChangeArrowheads="1"/>
            </p:cNvPicPr>
            <p:nvPr/>
          </p:nvPicPr>
          <p:blipFill>
            <a:blip r:embed="rId7" cstate="print"/>
            <a:srcRect/>
            <a:stretch>
              <a:fillRect/>
            </a:stretch>
          </p:blipFill>
          <p:spPr bwMode="auto">
            <a:xfrm>
              <a:off x="2449579" y="6395700"/>
              <a:ext cx="212725" cy="161925"/>
            </a:xfrm>
            <a:prstGeom prst="rect">
              <a:avLst/>
            </a:prstGeom>
            <a:noFill/>
            <a:ln w="9525">
              <a:noFill/>
              <a:miter lim="800000"/>
              <a:headEnd/>
              <a:tailEnd/>
            </a:ln>
          </p:spPr>
        </p:pic>
        <p:pic>
          <p:nvPicPr>
            <p:cNvPr id="11" name="Picture 9" descr="at"/>
            <p:cNvPicPr>
              <a:picLocks noChangeAspect="1" noChangeArrowheads="1"/>
            </p:cNvPicPr>
            <p:nvPr/>
          </p:nvPicPr>
          <p:blipFill>
            <a:blip r:embed="rId8" cstate="print"/>
            <a:srcRect/>
            <a:stretch>
              <a:fillRect/>
            </a:stretch>
          </p:blipFill>
          <p:spPr bwMode="auto">
            <a:xfrm>
              <a:off x="2847060" y="6395700"/>
              <a:ext cx="212725" cy="161925"/>
            </a:xfrm>
            <a:prstGeom prst="rect">
              <a:avLst/>
            </a:prstGeom>
            <a:noFill/>
            <a:ln w="9525">
              <a:noFill/>
              <a:miter lim="800000"/>
              <a:headEnd/>
              <a:tailEnd/>
            </a:ln>
          </p:spPr>
        </p:pic>
        <p:pic>
          <p:nvPicPr>
            <p:cNvPr id="12" name="Picture 10" descr="be"/>
            <p:cNvPicPr>
              <a:picLocks noChangeAspect="1" noChangeArrowheads="1"/>
            </p:cNvPicPr>
            <p:nvPr/>
          </p:nvPicPr>
          <p:blipFill>
            <a:blip r:embed="rId9" cstate="print"/>
            <a:srcRect/>
            <a:stretch>
              <a:fillRect/>
            </a:stretch>
          </p:blipFill>
          <p:spPr bwMode="auto">
            <a:xfrm>
              <a:off x="3244541" y="6395700"/>
              <a:ext cx="212725" cy="161925"/>
            </a:xfrm>
            <a:prstGeom prst="rect">
              <a:avLst/>
            </a:prstGeom>
            <a:noFill/>
            <a:ln w="9525">
              <a:noFill/>
              <a:miter lim="800000"/>
              <a:headEnd/>
              <a:tailEnd/>
            </a:ln>
          </p:spPr>
        </p:pic>
        <p:pic>
          <p:nvPicPr>
            <p:cNvPr id="13" name="Picture 13" descr="fi"/>
            <p:cNvPicPr>
              <a:picLocks noChangeAspect="1" noChangeArrowheads="1"/>
            </p:cNvPicPr>
            <p:nvPr/>
          </p:nvPicPr>
          <p:blipFill>
            <a:blip r:embed="rId10" cstate="print"/>
            <a:srcRect/>
            <a:stretch>
              <a:fillRect/>
            </a:stretch>
          </p:blipFill>
          <p:spPr bwMode="auto">
            <a:xfrm>
              <a:off x="3642022" y="6395700"/>
              <a:ext cx="212725" cy="161925"/>
            </a:xfrm>
            <a:prstGeom prst="rect">
              <a:avLst/>
            </a:prstGeom>
            <a:noFill/>
            <a:ln w="9525">
              <a:noFill/>
              <a:miter lim="800000"/>
              <a:headEnd/>
              <a:tailEnd/>
            </a:ln>
          </p:spPr>
        </p:pic>
        <p:pic>
          <p:nvPicPr>
            <p:cNvPr id="14" name="Picture 14" descr="fr"/>
            <p:cNvPicPr>
              <a:picLocks noChangeAspect="1" noChangeArrowheads="1"/>
            </p:cNvPicPr>
            <p:nvPr/>
          </p:nvPicPr>
          <p:blipFill>
            <a:blip r:embed="rId11" cstate="print"/>
            <a:srcRect/>
            <a:stretch>
              <a:fillRect/>
            </a:stretch>
          </p:blipFill>
          <p:spPr bwMode="auto">
            <a:xfrm>
              <a:off x="4039503" y="6395700"/>
              <a:ext cx="212725" cy="161925"/>
            </a:xfrm>
            <a:prstGeom prst="rect">
              <a:avLst/>
            </a:prstGeom>
            <a:noFill/>
            <a:ln w="9525">
              <a:noFill/>
              <a:miter lim="800000"/>
              <a:headEnd/>
              <a:tailEnd/>
            </a:ln>
          </p:spPr>
        </p:pic>
        <p:pic>
          <p:nvPicPr>
            <p:cNvPr id="15" name="Picture 15" descr="de"/>
            <p:cNvPicPr>
              <a:picLocks noChangeAspect="1" noChangeArrowheads="1"/>
            </p:cNvPicPr>
            <p:nvPr/>
          </p:nvPicPr>
          <p:blipFill>
            <a:blip r:embed="rId12" cstate="print"/>
            <a:srcRect/>
            <a:stretch>
              <a:fillRect/>
            </a:stretch>
          </p:blipFill>
          <p:spPr bwMode="auto">
            <a:xfrm>
              <a:off x="4436984" y="6395700"/>
              <a:ext cx="212725" cy="161925"/>
            </a:xfrm>
            <a:prstGeom prst="rect">
              <a:avLst/>
            </a:prstGeom>
            <a:noFill/>
            <a:ln w="9525">
              <a:noFill/>
              <a:miter lim="800000"/>
              <a:headEnd/>
              <a:tailEnd/>
            </a:ln>
          </p:spPr>
        </p:pic>
        <p:pic>
          <p:nvPicPr>
            <p:cNvPr id="16" name="Picture 16" descr="gr"/>
            <p:cNvPicPr>
              <a:picLocks noChangeAspect="1" noChangeArrowheads="1"/>
            </p:cNvPicPr>
            <p:nvPr/>
          </p:nvPicPr>
          <p:blipFill>
            <a:blip r:embed="rId13" cstate="print"/>
            <a:srcRect/>
            <a:stretch>
              <a:fillRect/>
            </a:stretch>
          </p:blipFill>
          <p:spPr bwMode="auto">
            <a:xfrm>
              <a:off x="4834465" y="6395700"/>
              <a:ext cx="212725" cy="161925"/>
            </a:xfrm>
            <a:prstGeom prst="rect">
              <a:avLst/>
            </a:prstGeom>
            <a:noFill/>
            <a:ln w="9525">
              <a:noFill/>
              <a:miter lim="800000"/>
              <a:headEnd/>
              <a:tailEnd/>
            </a:ln>
          </p:spPr>
        </p:pic>
        <p:pic>
          <p:nvPicPr>
            <p:cNvPr id="17" name="Picture 17" descr="ie"/>
            <p:cNvPicPr>
              <a:picLocks noChangeAspect="1" noChangeArrowheads="1"/>
            </p:cNvPicPr>
            <p:nvPr/>
          </p:nvPicPr>
          <p:blipFill>
            <a:blip r:embed="rId14" cstate="print"/>
            <a:srcRect/>
            <a:stretch>
              <a:fillRect/>
            </a:stretch>
          </p:blipFill>
          <p:spPr bwMode="auto">
            <a:xfrm>
              <a:off x="5231946" y="6395700"/>
              <a:ext cx="212725" cy="161925"/>
            </a:xfrm>
            <a:prstGeom prst="rect">
              <a:avLst/>
            </a:prstGeom>
            <a:noFill/>
            <a:ln w="9525">
              <a:noFill/>
              <a:miter lim="800000"/>
              <a:headEnd/>
              <a:tailEnd/>
            </a:ln>
          </p:spPr>
        </p:pic>
        <p:pic>
          <p:nvPicPr>
            <p:cNvPr id="18" name="Picture 19" descr="nl"/>
            <p:cNvPicPr>
              <a:picLocks noChangeAspect="1" noChangeArrowheads="1"/>
            </p:cNvPicPr>
            <p:nvPr/>
          </p:nvPicPr>
          <p:blipFill>
            <a:blip r:embed="rId15" cstate="print"/>
            <a:srcRect/>
            <a:stretch>
              <a:fillRect/>
            </a:stretch>
          </p:blipFill>
          <p:spPr bwMode="auto">
            <a:xfrm>
              <a:off x="5629427" y="6395700"/>
              <a:ext cx="212725" cy="161925"/>
            </a:xfrm>
            <a:prstGeom prst="rect">
              <a:avLst/>
            </a:prstGeom>
            <a:noFill/>
            <a:ln w="9525">
              <a:noFill/>
              <a:miter lim="800000"/>
              <a:headEnd/>
              <a:tailEnd/>
            </a:ln>
          </p:spPr>
        </p:pic>
        <p:pic>
          <p:nvPicPr>
            <p:cNvPr id="19" name="Picture 20" descr="no"/>
            <p:cNvPicPr>
              <a:picLocks noChangeAspect="1" noChangeArrowheads="1"/>
            </p:cNvPicPr>
            <p:nvPr/>
          </p:nvPicPr>
          <p:blipFill>
            <a:blip r:embed="rId16" cstate="print"/>
            <a:srcRect/>
            <a:stretch>
              <a:fillRect/>
            </a:stretch>
          </p:blipFill>
          <p:spPr bwMode="auto">
            <a:xfrm>
              <a:off x="6026908" y="6395700"/>
              <a:ext cx="212725" cy="161925"/>
            </a:xfrm>
            <a:prstGeom prst="rect">
              <a:avLst/>
            </a:prstGeom>
            <a:noFill/>
            <a:ln w="9525">
              <a:noFill/>
              <a:miter lim="800000"/>
              <a:headEnd/>
              <a:tailEnd/>
            </a:ln>
          </p:spPr>
        </p:pic>
        <p:pic>
          <p:nvPicPr>
            <p:cNvPr id="20" name="Picture 24" descr="es"/>
            <p:cNvPicPr>
              <a:picLocks noChangeAspect="1" noChangeArrowheads="1"/>
            </p:cNvPicPr>
            <p:nvPr/>
          </p:nvPicPr>
          <p:blipFill>
            <a:blip r:embed="rId17" cstate="print"/>
            <a:srcRect/>
            <a:stretch>
              <a:fillRect/>
            </a:stretch>
          </p:blipFill>
          <p:spPr bwMode="auto">
            <a:xfrm>
              <a:off x="6821267" y="6395700"/>
              <a:ext cx="212725" cy="161925"/>
            </a:xfrm>
            <a:prstGeom prst="rect">
              <a:avLst/>
            </a:prstGeom>
            <a:noFill/>
            <a:ln w="9525">
              <a:noFill/>
              <a:miter lim="800000"/>
              <a:headEnd/>
              <a:tailEnd/>
            </a:ln>
          </p:spPr>
        </p:pic>
        <p:pic>
          <p:nvPicPr>
            <p:cNvPr id="21" name="Picture 25" descr="se"/>
            <p:cNvPicPr>
              <a:picLocks noChangeAspect="1" noChangeArrowheads="1"/>
            </p:cNvPicPr>
            <p:nvPr/>
          </p:nvPicPr>
          <p:blipFill>
            <a:blip r:embed="rId18" cstate="print"/>
            <a:srcRect/>
            <a:stretch>
              <a:fillRect/>
            </a:stretch>
          </p:blipFill>
          <p:spPr bwMode="auto">
            <a:xfrm>
              <a:off x="7218748" y="6395700"/>
              <a:ext cx="212725" cy="161925"/>
            </a:xfrm>
            <a:prstGeom prst="rect">
              <a:avLst/>
            </a:prstGeom>
            <a:noFill/>
            <a:ln w="9525">
              <a:noFill/>
              <a:miter lim="800000"/>
              <a:headEnd/>
              <a:tailEnd/>
            </a:ln>
          </p:spPr>
        </p:pic>
        <p:pic>
          <p:nvPicPr>
            <p:cNvPr id="22" name="Picture 21" descr="pt.gif"/>
            <p:cNvPicPr>
              <a:picLocks noChangeAspect="1"/>
            </p:cNvPicPr>
            <p:nvPr/>
          </p:nvPicPr>
          <p:blipFill>
            <a:blip r:embed="rId19" cstate="print"/>
            <a:stretch>
              <a:fillRect/>
            </a:stretch>
          </p:blipFill>
          <p:spPr>
            <a:xfrm>
              <a:off x="6424389" y="6395557"/>
              <a:ext cx="212122" cy="162211"/>
            </a:xfrm>
            <a:prstGeom prst="rect">
              <a:avLst/>
            </a:prstGeom>
            <a:ln>
              <a:noFill/>
            </a:ln>
          </p:spPr>
        </p:pic>
      </p:grpSp>
      <p:sp>
        <p:nvSpPr>
          <p:cNvPr id="23" name="Text Box 16"/>
          <p:cNvSpPr txBox="1">
            <a:spLocks noChangeArrowheads="1"/>
          </p:cNvSpPr>
          <p:nvPr/>
        </p:nvSpPr>
        <p:spPr bwMode="auto">
          <a:xfrm>
            <a:off x="283788" y="5298111"/>
            <a:ext cx="8640763" cy="1015663"/>
          </a:xfrm>
          <a:prstGeom prst="rect">
            <a:avLst/>
          </a:prstGeom>
          <a:noFill/>
          <a:ln w="9525">
            <a:noFill/>
            <a:miter lim="800000"/>
            <a:headEnd/>
            <a:tailEnd/>
          </a:ln>
          <a:effectLst/>
        </p:spPr>
        <p:txBody>
          <a:bodyPr>
            <a:spAutoFit/>
          </a:bodyPr>
          <a:lstStyle/>
          <a:p>
            <a:pPr>
              <a:spcBef>
                <a:spcPct val="50000"/>
              </a:spcBef>
            </a:pPr>
            <a:r>
              <a:rPr lang="en-GB" sz="2000" i="1" dirty="0" smtClean="0">
                <a:solidFill>
                  <a:schemeClr val="tx2">
                    <a:lumMod val="50000"/>
                  </a:schemeClr>
                </a:solidFill>
                <a:latin typeface="Calibri" pitchFamily="34" charset="0"/>
                <a:cs typeface="Calibri" pitchFamily="34" charset="0"/>
              </a:rPr>
              <a:t>Figure from MACC-II description of work: </a:t>
            </a:r>
            <a:r>
              <a:rPr lang="en-GB" sz="2000" b="0" dirty="0" smtClean="0">
                <a:solidFill>
                  <a:schemeClr val="tx2">
                    <a:lumMod val="50000"/>
                  </a:schemeClr>
                </a:solidFill>
                <a:latin typeface="Calibri" pitchFamily="34" charset="0"/>
                <a:cs typeface="Calibri" pitchFamily="34" charset="0"/>
              </a:rPr>
              <a:t>MACC-II is coordinated by ECMWF and the consortium comprises 36 partners from 13 countries. It runs until July 2014, </a:t>
            </a:r>
            <a:endParaRPr lang="en-GB" sz="2000" dirty="0">
              <a:solidFill>
                <a:schemeClr val="tx2">
                  <a:lumMod val="50000"/>
                </a:schemeClr>
              </a:solidFill>
              <a:latin typeface="Calibri" pitchFamily="34" charset="0"/>
              <a:cs typeface="Calibri" pitchFamily="34" charset="0"/>
            </a:endParaRPr>
          </a:p>
          <a:p>
            <a:r>
              <a:rPr lang="en-GB" sz="2000" b="0" dirty="0" smtClean="0">
                <a:solidFill>
                  <a:schemeClr val="tx2">
                    <a:lumMod val="50000"/>
                  </a:schemeClr>
                </a:solidFill>
                <a:latin typeface="Calibri" pitchFamily="34" charset="0"/>
                <a:cs typeface="Calibri" pitchFamily="34" charset="0"/>
              </a:rPr>
              <a:t>when </a:t>
            </a:r>
            <a:r>
              <a:rPr lang="en-GB" sz="2000" b="1" dirty="0" smtClean="0">
                <a:solidFill>
                  <a:schemeClr val="tx2">
                    <a:lumMod val="50000"/>
                  </a:schemeClr>
                </a:solidFill>
                <a:latin typeface="Calibri" pitchFamily="34" charset="0"/>
                <a:cs typeface="Calibri" pitchFamily="34" charset="0"/>
              </a:rPr>
              <a:t>Copernicus operations </a:t>
            </a:r>
            <a:r>
              <a:rPr lang="en-GB" sz="2000" b="0" dirty="0" smtClean="0">
                <a:solidFill>
                  <a:schemeClr val="tx2">
                    <a:lumMod val="50000"/>
                  </a:schemeClr>
                </a:solidFill>
                <a:latin typeface="Calibri" pitchFamily="34" charset="0"/>
                <a:cs typeface="Calibri" pitchFamily="34" charset="0"/>
              </a:rPr>
              <a:t>are expected to start.</a:t>
            </a:r>
            <a:endParaRPr lang="en-GB" sz="2000" b="0" dirty="0">
              <a:solidFill>
                <a:schemeClr val="tx2">
                  <a:lumMod val="50000"/>
                </a:schemeClr>
              </a:solidFill>
              <a:latin typeface="Calibri" pitchFamily="34" charset="0"/>
              <a:cs typeface="Calibri" pitchFamily="34" charset="0"/>
            </a:endParaRPr>
          </a:p>
        </p:txBody>
      </p:sp>
    </p:spTree>
    <p:extLst>
      <p:ext uri="{BB962C8B-B14F-4D97-AF65-F5344CB8AC3E}">
        <p14:creationId xmlns:p14="http://schemas.microsoft.com/office/powerpoint/2010/main" xmlns="" val="276794010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02124" y="1322804"/>
            <a:ext cx="2008812" cy="127955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Grafik 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988088" y="989991"/>
            <a:ext cx="6197600" cy="5670804"/>
          </a:xfrm>
          <a:prstGeom prst="rect">
            <a:avLst/>
          </a:prstGeom>
        </p:spPr>
      </p:pic>
      <p:sp>
        <p:nvSpPr>
          <p:cNvPr id="4" name="Titel 3"/>
          <p:cNvSpPr>
            <a:spLocks noGrp="1"/>
          </p:cNvSpPr>
          <p:nvPr>
            <p:ph type="title"/>
          </p:nvPr>
        </p:nvSpPr>
        <p:spPr/>
        <p:txBody>
          <a:bodyPr>
            <a:noAutofit/>
          </a:bodyPr>
          <a:lstStyle/>
          <a:p>
            <a:r>
              <a:rPr lang="en-GB" sz="2000" dirty="0" smtClean="0"/>
              <a:t>The Global </a:t>
            </a:r>
            <a:r>
              <a:rPr lang="en-GB" sz="2000" dirty="0"/>
              <a:t>M</a:t>
            </a:r>
            <a:r>
              <a:rPr lang="en-GB" sz="2000" dirty="0" smtClean="0"/>
              <a:t>onitoring </a:t>
            </a:r>
            <a:r>
              <a:rPr lang="en-GB" sz="2000" dirty="0"/>
              <a:t>N</a:t>
            </a:r>
            <a:r>
              <a:rPr lang="en-GB" sz="2000" dirty="0" smtClean="0"/>
              <a:t>etwork for Atmospheric </a:t>
            </a:r>
            <a:r>
              <a:rPr lang="en-GB" sz="2000" dirty="0"/>
              <a:t>C</a:t>
            </a:r>
            <a:r>
              <a:rPr lang="en-GB" sz="2000" dirty="0" smtClean="0"/>
              <a:t>omposition</a:t>
            </a:r>
            <a:endParaRPr lang="en-GB" sz="2000" dirty="0"/>
          </a:p>
        </p:txBody>
      </p:sp>
      <p:sp>
        <p:nvSpPr>
          <p:cNvPr id="8" name="Textfeld 7"/>
          <p:cNvSpPr txBox="1"/>
          <p:nvPr/>
        </p:nvSpPr>
        <p:spPr>
          <a:xfrm>
            <a:off x="1392702" y="5565790"/>
            <a:ext cx="2597506" cy="400110"/>
          </a:xfrm>
          <a:prstGeom prst="rect">
            <a:avLst/>
          </a:prstGeom>
          <a:noFill/>
        </p:spPr>
        <p:txBody>
          <a:bodyPr wrap="none" rtlCol="0">
            <a:spAutoFit/>
          </a:bodyPr>
          <a:lstStyle/>
          <a:p>
            <a:r>
              <a:rPr lang="en-GB" sz="2000" b="0" i="1" smtClean="0">
                <a:solidFill>
                  <a:schemeClr val="tx2">
                    <a:lumMod val="50000"/>
                  </a:schemeClr>
                </a:solidFill>
                <a:latin typeface="Calibri" pitchFamily="34" charset="0"/>
                <a:cs typeface="Calibri" pitchFamily="34" charset="0"/>
              </a:rPr>
              <a:t>Ground-based stations</a:t>
            </a:r>
            <a:endParaRPr lang="en-GB" sz="2000" b="0" i="1">
              <a:solidFill>
                <a:schemeClr val="tx2">
                  <a:lumMod val="50000"/>
                </a:schemeClr>
              </a:solidFill>
              <a:latin typeface="Calibri" pitchFamily="34" charset="0"/>
              <a:cs typeface="Calibri" pitchFamily="34" charset="0"/>
            </a:endParaRPr>
          </a:p>
        </p:txBody>
      </p:sp>
      <p:sp>
        <p:nvSpPr>
          <p:cNvPr id="12" name="Textfeld 11"/>
          <p:cNvSpPr txBox="1"/>
          <p:nvPr/>
        </p:nvSpPr>
        <p:spPr>
          <a:xfrm>
            <a:off x="3958492" y="2510330"/>
            <a:ext cx="1350050" cy="400110"/>
          </a:xfrm>
          <a:prstGeom prst="rect">
            <a:avLst/>
          </a:prstGeom>
          <a:noFill/>
        </p:spPr>
        <p:txBody>
          <a:bodyPr wrap="none" rtlCol="0">
            <a:spAutoFit/>
          </a:bodyPr>
          <a:lstStyle/>
          <a:p>
            <a:r>
              <a:rPr lang="en-GB" sz="2000" b="0" i="1" dirty="0" smtClean="0">
                <a:solidFill>
                  <a:schemeClr val="tx2">
                    <a:lumMod val="50000"/>
                  </a:schemeClr>
                </a:solidFill>
                <a:latin typeface="Calibri" pitchFamily="34" charset="0"/>
                <a:cs typeface="Calibri" pitchFamily="34" charset="0"/>
              </a:rPr>
              <a:t>Aeroplanes</a:t>
            </a:r>
            <a:endParaRPr lang="en-GB" sz="2000" b="0" i="1" dirty="0">
              <a:solidFill>
                <a:schemeClr val="tx2">
                  <a:lumMod val="50000"/>
                </a:schemeClr>
              </a:solidFill>
              <a:latin typeface="Calibri" pitchFamily="34" charset="0"/>
              <a:cs typeface="Calibri" pitchFamily="34" charset="0"/>
            </a:endParaRPr>
          </a:p>
        </p:txBody>
      </p:sp>
      <p:pic>
        <p:nvPicPr>
          <p:cNvPr id="13" name="Grafik 1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392904" y="1241209"/>
            <a:ext cx="3131175" cy="1343068"/>
          </a:xfrm>
          <a:prstGeom prst="rect">
            <a:avLst/>
          </a:prstGeom>
        </p:spPr>
      </p:pic>
      <p:sp>
        <p:nvSpPr>
          <p:cNvPr id="16" name="Textfeld 15"/>
          <p:cNvSpPr txBox="1"/>
          <p:nvPr/>
        </p:nvSpPr>
        <p:spPr>
          <a:xfrm>
            <a:off x="7333742" y="2527820"/>
            <a:ext cx="1150636" cy="400110"/>
          </a:xfrm>
          <a:prstGeom prst="rect">
            <a:avLst/>
          </a:prstGeom>
          <a:noFill/>
        </p:spPr>
        <p:txBody>
          <a:bodyPr wrap="none" rtlCol="0">
            <a:spAutoFit/>
          </a:bodyPr>
          <a:lstStyle/>
          <a:p>
            <a:r>
              <a:rPr lang="en-GB" sz="2000" b="0" i="1" smtClean="0">
                <a:solidFill>
                  <a:schemeClr val="tx2">
                    <a:lumMod val="50000"/>
                  </a:schemeClr>
                </a:solidFill>
                <a:latin typeface="Calibri" pitchFamily="34" charset="0"/>
                <a:cs typeface="Calibri" pitchFamily="34" charset="0"/>
              </a:rPr>
              <a:t>Satellites</a:t>
            </a:r>
            <a:endParaRPr lang="en-GB" sz="2000" b="0" i="1">
              <a:solidFill>
                <a:schemeClr val="tx2">
                  <a:lumMod val="50000"/>
                </a:schemeClr>
              </a:solidFill>
              <a:latin typeface="Calibri" pitchFamily="34" charset="0"/>
              <a:cs typeface="Calibri" pitchFamily="34" charset="0"/>
            </a:endParaRPr>
          </a:p>
        </p:txBody>
      </p:sp>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382135" y="4354010"/>
            <a:ext cx="2072803" cy="152256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Textfeld 17"/>
          <p:cNvSpPr txBox="1"/>
          <p:nvPr/>
        </p:nvSpPr>
        <p:spPr>
          <a:xfrm>
            <a:off x="5958660" y="5764465"/>
            <a:ext cx="746038" cy="400110"/>
          </a:xfrm>
          <a:prstGeom prst="rect">
            <a:avLst/>
          </a:prstGeom>
          <a:noFill/>
        </p:spPr>
        <p:txBody>
          <a:bodyPr wrap="none" rtlCol="0">
            <a:spAutoFit/>
          </a:bodyPr>
          <a:lstStyle/>
          <a:p>
            <a:r>
              <a:rPr lang="en-GB" sz="2000" b="0" i="1" smtClean="0">
                <a:solidFill>
                  <a:schemeClr val="tx2">
                    <a:lumMod val="50000"/>
                  </a:schemeClr>
                </a:solidFill>
                <a:latin typeface="Calibri" pitchFamily="34" charset="0"/>
                <a:cs typeface="Calibri" pitchFamily="34" charset="0"/>
              </a:rPr>
              <a:t>Ships</a:t>
            </a:r>
            <a:endParaRPr lang="en-GB" sz="2000" b="0" i="1">
              <a:solidFill>
                <a:schemeClr val="tx2">
                  <a:lumMod val="50000"/>
                </a:schemeClr>
              </a:solidFill>
              <a:latin typeface="Calibri" pitchFamily="34" charset="0"/>
              <a:cs typeface="Calibri" pitchFamily="34" charset="0"/>
            </a:endParaRPr>
          </a:p>
        </p:txBody>
      </p:sp>
      <p:sp>
        <p:nvSpPr>
          <p:cNvPr id="21" name="Textfeld 20"/>
          <p:cNvSpPr txBox="1"/>
          <p:nvPr/>
        </p:nvSpPr>
        <p:spPr>
          <a:xfrm>
            <a:off x="5567422" y="3504670"/>
            <a:ext cx="824969" cy="400110"/>
          </a:xfrm>
          <a:prstGeom prst="rect">
            <a:avLst/>
          </a:prstGeom>
          <a:noFill/>
        </p:spPr>
        <p:txBody>
          <a:bodyPr wrap="none" rtlCol="0">
            <a:spAutoFit/>
          </a:bodyPr>
          <a:lstStyle/>
          <a:p>
            <a:r>
              <a:rPr lang="en-GB" sz="2000" b="0" i="1" smtClean="0">
                <a:solidFill>
                  <a:schemeClr val="tx2">
                    <a:lumMod val="50000"/>
                  </a:schemeClr>
                </a:solidFill>
                <a:latin typeface="Calibri" pitchFamily="34" charset="0"/>
                <a:cs typeface="Calibri" pitchFamily="34" charset="0"/>
              </a:rPr>
              <a:t>Trains</a:t>
            </a:r>
            <a:endParaRPr lang="en-GB" sz="2000" b="0" i="1">
              <a:solidFill>
                <a:schemeClr val="tx2">
                  <a:lumMod val="50000"/>
                </a:schemeClr>
              </a:solidFill>
              <a:latin typeface="Calibri" pitchFamily="34" charset="0"/>
              <a:cs typeface="Calibri" pitchFamily="34" charset="0"/>
            </a:endParaRPr>
          </a:p>
        </p:txBody>
      </p:sp>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318340" y="2624501"/>
            <a:ext cx="1438100" cy="108022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715363" y="3888254"/>
            <a:ext cx="2378039" cy="1782466"/>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244644" y="1609239"/>
            <a:ext cx="1140820" cy="2030341"/>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6" name="Textfeld 25"/>
          <p:cNvSpPr txBox="1"/>
          <p:nvPr/>
        </p:nvSpPr>
        <p:spPr>
          <a:xfrm>
            <a:off x="167958" y="3085356"/>
            <a:ext cx="1096775" cy="400110"/>
          </a:xfrm>
          <a:prstGeom prst="rect">
            <a:avLst/>
          </a:prstGeom>
          <a:noFill/>
        </p:spPr>
        <p:txBody>
          <a:bodyPr wrap="none" rtlCol="0">
            <a:spAutoFit/>
          </a:bodyPr>
          <a:lstStyle/>
          <a:p>
            <a:r>
              <a:rPr lang="en-GB" sz="2000" b="0" i="1" smtClean="0">
                <a:solidFill>
                  <a:schemeClr val="tx2">
                    <a:lumMod val="50000"/>
                  </a:schemeClr>
                </a:solidFill>
                <a:latin typeface="Calibri" pitchFamily="34" charset="0"/>
                <a:cs typeface="Calibri" pitchFamily="34" charset="0"/>
              </a:rPr>
              <a:t>Balloons</a:t>
            </a:r>
            <a:endParaRPr lang="en-GB" sz="2000" b="0" i="1">
              <a:solidFill>
                <a:schemeClr val="tx2">
                  <a:lumMod val="50000"/>
                </a:schemeClr>
              </a:solidFill>
              <a:latin typeface="Calibri" pitchFamily="34" charset="0"/>
              <a:cs typeface="Calibri" pitchFamily="34" charset="0"/>
            </a:endParaRPr>
          </a:p>
        </p:txBody>
      </p:sp>
    </p:spTree>
    <p:extLst>
      <p:ext uri="{BB962C8B-B14F-4D97-AF65-F5344CB8AC3E}">
        <p14:creationId xmlns:p14="http://schemas.microsoft.com/office/powerpoint/2010/main" xmlns="" val="7448277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191" name="Group 159"/>
          <p:cNvGraphicFramePr>
            <a:graphicFrameLocks noGrp="1"/>
          </p:cNvGraphicFramePr>
          <p:nvPr>
            <p:extLst>
              <p:ext uri="{D42A27DB-BD31-4B8C-83A1-F6EECF244321}">
                <p14:modId xmlns:p14="http://schemas.microsoft.com/office/powerpoint/2010/main" xmlns="" val="1197887896"/>
              </p:ext>
            </p:extLst>
          </p:nvPr>
        </p:nvGraphicFramePr>
        <p:xfrm>
          <a:off x="455636" y="953283"/>
          <a:ext cx="8364836" cy="5776587"/>
        </p:xfrm>
        <a:graphic>
          <a:graphicData uri="http://schemas.openxmlformats.org/drawingml/2006/table">
            <a:tbl>
              <a:tblPr/>
              <a:tblGrid>
                <a:gridCol w="1182230"/>
                <a:gridCol w="895436"/>
                <a:gridCol w="908182"/>
                <a:gridCol w="779124"/>
                <a:gridCol w="807805"/>
                <a:gridCol w="1621982"/>
                <a:gridCol w="1085038"/>
                <a:gridCol w="1085039"/>
              </a:tblGrid>
              <a:tr h="373028">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rPr>
                        <a:t>Instrument</a:t>
                      </a:r>
                    </a:p>
                  </a:txBody>
                  <a:tcPr marL="91597" marR="91597" marT="45799" marB="457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rPr>
                        <a:t>Satellite</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rPr>
                        <a:t>Provider</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rPr>
                        <a:t>Version</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rPr>
                        <a:t>Species</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rPr>
                        <a:t>Type</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rPr>
                        <a:t>Period</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rPr>
                        <a:t>Status</a:t>
                      </a:r>
                    </a:p>
                  </a:txBody>
                  <a:tcPr marL="91597" marR="91597" marT="45799" marB="457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3765">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rPr>
                        <a:t>GOME</a:t>
                      </a:r>
                    </a:p>
                  </a:txBody>
                  <a:tcPr marL="91597" marR="91597" marT="45799" marB="457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rPr>
                        <a:t>ERS-2</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rPr>
                        <a:t> </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endParaRPr kumimoji="0" lang="de-DE" sz="1200" b="1" i="0" u="none" strike="noStrike" cap="none" normalizeH="0" baseline="0" smtClean="0">
                        <a:ln>
                          <a:noFill/>
                        </a:ln>
                        <a:solidFill>
                          <a:schemeClr val="tx1"/>
                        </a:solidFill>
                        <a:effectLst/>
                        <a:latin typeface="Arial" pitchFamily="34" charset="0"/>
                      </a:endParaRP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rPr>
                        <a:t>O3</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rPr>
                        <a:t>Profiles</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rPr>
                        <a:t>20030101-20030531</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rPr>
                        <a:t>Active</a:t>
                      </a:r>
                    </a:p>
                  </a:txBody>
                  <a:tcPr marL="91597" marR="91597" marT="45799" marB="457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463765">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rPr>
                        <a:t>MIPAS</a:t>
                      </a:r>
                    </a:p>
                  </a:txBody>
                  <a:tcPr marL="91597" marR="91597" marT="45799" marB="457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dirty="0" err="1" smtClean="0">
                          <a:ln>
                            <a:noFill/>
                          </a:ln>
                          <a:solidFill>
                            <a:schemeClr val="tx1"/>
                          </a:solidFill>
                          <a:effectLst/>
                          <a:latin typeface="Arial" pitchFamily="34" charset="0"/>
                        </a:rPr>
                        <a:t>Envisat</a:t>
                      </a:r>
                      <a:endParaRPr kumimoji="0" lang="en-GB" sz="1200" b="1" i="0" u="none" strike="noStrike" cap="none" normalizeH="0" baseline="0" dirty="0" smtClean="0">
                        <a:ln>
                          <a:noFill/>
                        </a:ln>
                        <a:solidFill>
                          <a:schemeClr val="tx1"/>
                        </a:solidFill>
                        <a:effectLst/>
                        <a:latin typeface="Arial" pitchFamily="34" charset="0"/>
                      </a:endParaRP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ESA</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endParaRPr kumimoji="0" lang="de-DE" sz="1200" b="1" i="0" u="none" strike="noStrike" cap="none" normalizeH="0" baseline="0" smtClean="0">
                        <a:ln>
                          <a:noFill/>
                        </a:ln>
                        <a:solidFill>
                          <a:schemeClr val="tx1"/>
                        </a:solidFill>
                        <a:effectLst/>
                        <a:latin typeface="Arial" pitchFamily="34" charset="0"/>
                      </a:endParaRP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O3</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Profiles</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20030127-20040326</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Active</a:t>
                      </a:r>
                    </a:p>
                  </a:txBody>
                  <a:tcPr marL="91597" marR="91597" marT="45799" marB="457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277681">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MLS</a:t>
                      </a:r>
                    </a:p>
                  </a:txBody>
                  <a:tcPr marL="91597" marR="91597" marT="45799" marB="457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AURA</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NASA</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V02</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O3</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Profiles</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20040808 -</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Active</a:t>
                      </a:r>
                    </a:p>
                  </a:txBody>
                  <a:tcPr marL="91597" marR="91597" marT="45799" marB="457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277681">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OMI</a:t>
                      </a:r>
                    </a:p>
                  </a:txBody>
                  <a:tcPr marL="91597" marR="91597" marT="45799" marB="457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AURA</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NASA</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V003</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O3</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Total column</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20041001 -</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Active</a:t>
                      </a:r>
                    </a:p>
                  </a:txBody>
                  <a:tcPr marL="91597" marR="91597" marT="45799" marB="457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373028">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SBUV</a:t>
                      </a:r>
                    </a:p>
                  </a:txBody>
                  <a:tcPr marL="91597" marR="91597" marT="45799" marB="457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rPr>
                        <a:t>NOAA-16</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NOAA</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V8</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O3</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6 layer profiles</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20040101 -</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Active</a:t>
                      </a:r>
                    </a:p>
                  </a:txBody>
                  <a:tcPr marL="91597" marR="91597" marT="45799" marB="457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373028">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SBUV</a:t>
                      </a:r>
                    </a:p>
                  </a:txBody>
                  <a:tcPr marL="91597" marR="91597" marT="45799" marB="457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NOAA-17</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NOAA</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V8</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O3</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6 layer profiles</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20030101 -</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Active</a:t>
                      </a:r>
                    </a:p>
                  </a:txBody>
                  <a:tcPr marL="91597" marR="91597" marT="45799" marB="457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373028">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SBUV</a:t>
                      </a:r>
                    </a:p>
                  </a:txBody>
                  <a:tcPr marL="91597" marR="91597" marT="45799" marB="457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NOAA-18</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NOAA</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V8</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O3</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6 layer profiles</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20050604 -</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Active</a:t>
                      </a:r>
                    </a:p>
                  </a:txBody>
                  <a:tcPr marL="91597" marR="91597" marT="45799" marB="457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373028">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SCIAMACHY</a:t>
                      </a:r>
                    </a:p>
                  </a:txBody>
                  <a:tcPr marL="91597" marR="91597" marT="45799" marB="457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Envisat</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KNMI</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endParaRPr kumimoji="0" lang="de-DE" sz="1200" b="1" i="0" u="none" strike="noStrike" cap="none" normalizeH="0" baseline="0" smtClean="0">
                        <a:ln>
                          <a:noFill/>
                        </a:ln>
                        <a:solidFill>
                          <a:schemeClr val="tx1"/>
                        </a:solidFill>
                        <a:effectLst/>
                        <a:latin typeface="Arial" pitchFamily="34" charset="0"/>
                      </a:endParaRP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O3</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Total column</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20030101 -</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Active</a:t>
                      </a:r>
                    </a:p>
                  </a:txBody>
                  <a:tcPr marL="91597" marR="91597" marT="45799" marB="457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290344">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MOPITT</a:t>
                      </a:r>
                    </a:p>
                  </a:txBody>
                  <a:tcPr marL="91597" marR="91597" marT="45799" marB="457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TERRA</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NCAR</a:t>
                      </a:r>
                      <a:endParaRPr kumimoji="0" lang="en-GB" sz="1200" b="1" i="0" u="none" strike="noStrike" cap="none" normalizeH="0" baseline="0" smtClean="0">
                        <a:ln>
                          <a:noFill/>
                        </a:ln>
                        <a:solidFill>
                          <a:schemeClr val="tx1"/>
                        </a:solidFill>
                        <a:effectLst/>
                        <a:latin typeface="Arial" pitchFamily="34" charset="0"/>
                        <a:cs typeface="Arial" pitchFamily="34" charset="0"/>
                      </a:endParaRP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cs typeface="Arial" pitchFamily="34" charset="0"/>
                        </a:rPr>
                        <a:t>V4</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CO</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Total column</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20030101 -</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Active</a:t>
                      </a:r>
                    </a:p>
                  </a:txBody>
                  <a:tcPr marL="91597" marR="91597" marT="45799" marB="457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73028">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OMI</a:t>
                      </a:r>
                    </a:p>
                  </a:txBody>
                  <a:tcPr marL="91597" marR="91597" marT="45799" marB="457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AURA</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KNMI</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Col. 3</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NO2</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Tropospheric column</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20041001 -</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Passive</a:t>
                      </a:r>
                    </a:p>
                  </a:txBody>
                  <a:tcPr marL="91597" marR="91597" marT="45799" marB="457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463765">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SCIAMACHY</a:t>
                      </a:r>
                    </a:p>
                  </a:txBody>
                  <a:tcPr marL="91597" marR="91597" marT="45799" marB="457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Envisat</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KNMI</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V1.1</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NO2</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Tropospheric column</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dirty="0" smtClean="0">
                          <a:ln>
                            <a:noFill/>
                          </a:ln>
                          <a:solidFill>
                            <a:schemeClr val="tx1"/>
                          </a:solidFill>
                          <a:effectLst/>
                          <a:latin typeface="Arial" pitchFamily="34" charset="0"/>
                        </a:rPr>
                        <a:t>20030101 -</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Active</a:t>
                      </a:r>
                    </a:p>
                  </a:txBody>
                  <a:tcPr marL="91597" marR="91597" marT="45799" marB="457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77681">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OMI</a:t>
                      </a:r>
                    </a:p>
                  </a:txBody>
                  <a:tcPr marL="91597" marR="91597" marT="45799" marB="457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8F9"/>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AURA</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8F9"/>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NASA</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8F9"/>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V003</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8F9"/>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SO2</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8F9"/>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Total column</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8F9"/>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20040817 -</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8F9"/>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Passive</a:t>
                      </a:r>
                    </a:p>
                  </a:txBody>
                  <a:tcPr marL="91597" marR="91597" marT="45799" marB="457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8F9"/>
                    </a:solidFill>
                  </a:tcPr>
                </a:tc>
              </a:tr>
              <a:tr h="373028">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SCIAMACHY</a:t>
                      </a:r>
                    </a:p>
                  </a:txBody>
                  <a:tcPr marL="91597" marR="91597" marT="45799" marB="457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8F9"/>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Envisat</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8F9"/>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BIRA</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8F9"/>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endParaRPr kumimoji="0" lang="de-DE" sz="1200" b="0" i="0" u="none" strike="noStrike" cap="none" normalizeH="0" baseline="0" smtClean="0">
                        <a:ln>
                          <a:noFill/>
                        </a:ln>
                        <a:solidFill>
                          <a:schemeClr val="tx1"/>
                        </a:solidFill>
                        <a:effectLst/>
                        <a:latin typeface="Arial" pitchFamily="34" charset="0"/>
                      </a:endParaRP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8F9"/>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SO2</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8F9"/>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Total column</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8F9"/>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20040104 -</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8F9"/>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Passive</a:t>
                      </a:r>
                    </a:p>
                  </a:txBody>
                  <a:tcPr marL="91597" marR="91597" marT="45799" marB="457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8F9"/>
                    </a:solidFill>
                  </a:tcPr>
                </a:tc>
              </a:tr>
              <a:tr h="277681">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OMI</a:t>
                      </a:r>
                    </a:p>
                  </a:txBody>
                  <a:tcPr marL="91597" marR="91597" marT="45799" marB="457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E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AURA</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E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NASA</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E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V003</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E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HCHO</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E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Total column</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E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20040827 -</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E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Passive</a:t>
                      </a:r>
                    </a:p>
                  </a:txBody>
                  <a:tcPr marL="91597" marR="91597" marT="45799" marB="457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EF"/>
                    </a:solidFill>
                  </a:tcPr>
                </a:tc>
              </a:tr>
              <a:tr h="373028">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1" i="0" u="none" strike="noStrike" cap="none" normalizeH="0" baseline="0" smtClean="0">
                          <a:ln>
                            <a:noFill/>
                          </a:ln>
                          <a:solidFill>
                            <a:schemeClr val="tx1"/>
                          </a:solidFill>
                          <a:effectLst/>
                          <a:latin typeface="Arial" pitchFamily="34" charset="0"/>
                        </a:rPr>
                        <a:t>SCIAMACHY</a:t>
                      </a:r>
                    </a:p>
                  </a:txBody>
                  <a:tcPr marL="91597" marR="91597" marT="45799" marB="457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ECEE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Envisat</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ECEE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BIRA</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ECEE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V2</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ECEE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HCHO</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ECEE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Total column</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ECEE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rPr>
                        <a:t>20030101 -</a:t>
                      </a:r>
                    </a:p>
                  </a:txBody>
                  <a:tcPr marL="91597" marR="91597" marT="45799" marB="457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ECEEF"/>
                    </a:solidFill>
                  </a:tcPr>
                </a:tc>
                <a:tc>
                  <a:txBody>
                    <a:bodyPr/>
                    <a:lstStyle/>
                    <a:p>
                      <a:pPr marL="0" marR="0" lvl="0" indent="0" algn="l" defTabSz="914400" rtl="0" eaLnBrk="0" fontAlgn="base" latinLnBrk="0" hangingPunct="0">
                        <a:lnSpc>
                          <a:spcPct val="100000"/>
                        </a:lnSpc>
                        <a:spcBef>
                          <a:spcPct val="45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rPr>
                        <a:t>Passive</a:t>
                      </a:r>
                    </a:p>
                  </a:txBody>
                  <a:tcPr marL="91597" marR="91597" marT="45799" marB="457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ECEEF"/>
                    </a:solidFill>
                  </a:tcPr>
                </a:tc>
              </a:tr>
            </a:tbl>
          </a:graphicData>
        </a:graphic>
      </p:graphicFrame>
      <p:sp>
        <p:nvSpPr>
          <p:cNvPr id="4" name="Titolo 3"/>
          <p:cNvSpPr>
            <a:spLocks noGrp="1"/>
          </p:cNvSpPr>
          <p:nvPr>
            <p:ph type="title"/>
          </p:nvPr>
        </p:nvSpPr>
        <p:spPr/>
        <p:txBody>
          <a:bodyPr>
            <a:noAutofit/>
          </a:bodyPr>
          <a:lstStyle/>
          <a:p>
            <a:r>
              <a:rPr lang="en-GB" sz="2000" dirty="0" smtClean="0">
                <a:latin typeface="Calibri" pitchFamily="34" charset="0"/>
                <a:cs typeface="Calibri" pitchFamily="34" charset="0"/>
              </a:rPr>
              <a:t>Satellite Reactive </a:t>
            </a:r>
            <a:r>
              <a:rPr lang="en-GB" sz="2000" dirty="0">
                <a:latin typeface="Calibri" pitchFamily="34" charset="0"/>
                <a:cs typeface="Calibri" pitchFamily="34" charset="0"/>
              </a:rPr>
              <a:t>G</a:t>
            </a:r>
            <a:r>
              <a:rPr lang="en-GB" sz="2000" dirty="0" smtClean="0">
                <a:latin typeface="Calibri" pitchFamily="34" charset="0"/>
                <a:cs typeface="Calibri" pitchFamily="34" charset="0"/>
              </a:rPr>
              <a:t>as </a:t>
            </a:r>
            <a:r>
              <a:rPr lang="en-GB" sz="2000" dirty="0">
                <a:latin typeface="Calibri" pitchFamily="34" charset="0"/>
                <a:cs typeface="Calibri" pitchFamily="34" charset="0"/>
              </a:rPr>
              <a:t>D</a:t>
            </a:r>
            <a:r>
              <a:rPr lang="en-GB" sz="2000" dirty="0" smtClean="0">
                <a:latin typeface="Calibri" pitchFamily="34" charset="0"/>
                <a:cs typeface="Calibri" pitchFamily="34" charset="0"/>
              </a:rPr>
              <a:t>ata used in MACC Reanalysis</a:t>
            </a:r>
            <a:endParaRPr lang="en-GB" sz="2000" dirty="0"/>
          </a:p>
        </p:txBody>
      </p:sp>
    </p:spTree>
    <p:extLst>
      <p:ext uri="{BB962C8B-B14F-4D97-AF65-F5344CB8AC3E}">
        <p14:creationId xmlns:p14="http://schemas.microsoft.com/office/powerpoint/2010/main" xmlns="" val="60526292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TotalTime>
  <Words>4051</Words>
  <Application>Microsoft Office PowerPoint</Application>
  <PresentationFormat>Presentazione su schermo (4:3)</PresentationFormat>
  <Paragraphs>575</Paragraphs>
  <Slides>56</Slides>
  <Notes>56</Notes>
  <HiddenSlides>0</HiddenSlides>
  <MMClips>0</MMClips>
  <ScaleCrop>false</ScaleCrop>
  <HeadingPairs>
    <vt:vector size="4" baseType="variant">
      <vt:variant>
        <vt:lpstr>Tema</vt:lpstr>
      </vt:variant>
      <vt:variant>
        <vt:i4>3</vt:i4>
      </vt:variant>
      <vt:variant>
        <vt:lpstr>Titoli diapositive</vt:lpstr>
      </vt:variant>
      <vt:variant>
        <vt:i4>56</vt:i4>
      </vt:variant>
    </vt:vector>
  </HeadingPairs>
  <TitlesOfParts>
    <vt:vector size="59" baseType="lpstr">
      <vt:lpstr>Office Theme</vt:lpstr>
      <vt:lpstr>Custom Design</vt:lpstr>
      <vt:lpstr>1_Custom Design</vt:lpstr>
      <vt:lpstr>User Awareness &amp; Training: ATMOSPHERE Bucharest, Romania – 8th November 2013 Stefania Mazzeo</vt:lpstr>
      <vt:lpstr>Contents</vt:lpstr>
      <vt:lpstr>The Copernicus Atmosphere Service</vt:lpstr>
      <vt:lpstr>The Air Quality Service</vt:lpstr>
      <vt:lpstr>MACC II</vt:lpstr>
      <vt:lpstr>Heritage: from GMES and PROMOTE to MACC and MACC-II</vt:lpstr>
      <vt:lpstr>Project Structure and Main Products</vt:lpstr>
      <vt:lpstr>The Global Monitoring Network for Atmospheric Composition</vt:lpstr>
      <vt:lpstr>Satellite Reactive Gas Data used in MACC Reanalysis</vt:lpstr>
      <vt:lpstr>Diapositiva 10</vt:lpstr>
      <vt:lpstr>MACC and the International Community </vt:lpstr>
      <vt:lpstr>Worldwide users</vt:lpstr>
      <vt:lpstr>Dust storm 18/4/2012</vt:lpstr>
      <vt:lpstr>Dust storm 18/4/2012</vt:lpstr>
      <vt:lpstr>Dust storm 18/4/2012</vt:lpstr>
      <vt:lpstr>Dust storm 18/4/2012</vt:lpstr>
      <vt:lpstr>Dust storm 18/4/2012</vt:lpstr>
      <vt:lpstr>Where is the July 2012 Seattle haze coming from?</vt:lpstr>
      <vt:lpstr>Use of MACC-II and MLS in WMO Antarctic</vt:lpstr>
      <vt:lpstr>UV Forecast</vt:lpstr>
      <vt:lpstr>MACC European Regional AQ ensemble </vt:lpstr>
      <vt:lpstr>Why an ensemble approach? </vt:lpstr>
      <vt:lpstr>Ensemble of European Air Quality Analyses</vt:lpstr>
      <vt:lpstr>From model forecasts to exposure</vt:lpstr>
      <vt:lpstr>Pollen forecasting in MACC-II</vt:lpstr>
      <vt:lpstr>A new MACC-II Service: NRT CO2 forecasts</vt:lpstr>
      <vt:lpstr>Conclusions</vt:lpstr>
      <vt:lpstr>Credits</vt:lpstr>
      <vt:lpstr>Pasodoble</vt:lpstr>
      <vt:lpstr>Overview</vt:lpstr>
      <vt:lpstr>Public Forecasting and Assessment Services (1/2)</vt:lpstr>
      <vt:lpstr>Public Forecasting and Assessment Services (2/2)</vt:lpstr>
      <vt:lpstr>Pasodoble Airsheds</vt:lpstr>
      <vt:lpstr>Pasodoble Airsheds</vt:lpstr>
      <vt:lpstr>obsAIRve</vt:lpstr>
      <vt:lpstr>Overview</vt:lpstr>
      <vt:lpstr>obsAIRve Objectives</vt:lpstr>
      <vt:lpstr>About obsAIRve</vt:lpstr>
      <vt:lpstr>obsAIRve data providers</vt:lpstr>
      <vt:lpstr>obsAIRve Air Quality Service</vt:lpstr>
      <vt:lpstr>obsAIRve Air Quality Service</vt:lpstr>
      <vt:lpstr>obsAIRve Communication Channels</vt:lpstr>
      <vt:lpstr>obsAIRve Communication Channels</vt:lpstr>
      <vt:lpstr>obsAIRve Communication Channels</vt:lpstr>
      <vt:lpstr>obsAIRve Ideas Competition</vt:lpstr>
      <vt:lpstr>Public and LMO Approach obsAIRve and SILAM web-services</vt:lpstr>
      <vt:lpstr>Contents</vt:lpstr>
      <vt:lpstr>The Copernicus Atmosphere Web Portal</vt:lpstr>
      <vt:lpstr>Live Demonstration</vt:lpstr>
      <vt:lpstr>The Test Cases Prototype</vt:lpstr>
      <vt:lpstr>Long-Range Pollution Transport Impact</vt:lpstr>
      <vt:lpstr>Tools to access and use the products</vt:lpstr>
      <vt:lpstr>Panoply</vt:lpstr>
      <vt:lpstr>Panoply</vt:lpstr>
      <vt:lpstr>obsAIRve Applications</vt:lpstr>
      <vt:lpstr>Diapositiva 56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Northrop</dc:creator>
  <cp:lastModifiedBy>Stefania Mazzeo</cp:lastModifiedBy>
  <cp:revision>182</cp:revision>
  <dcterms:created xsi:type="dcterms:W3CDTF">2006-08-16T00:00:00Z</dcterms:created>
  <dcterms:modified xsi:type="dcterms:W3CDTF">2013-11-07T07:42:31Z</dcterms:modified>
</cp:coreProperties>
</file>